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>
  <p:sldMasterIdLst>
    <p:sldMasterId id="2147483697" r:id="rId1"/>
    <p:sldMasterId id="2147483698" r:id="rId2"/>
    <p:sldMasterId id="2147483699" r:id="rId3"/>
  </p:sldMasterIdLst>
  <p:notesMasterIdLst>
    <p:notesMasterId r:id="rId4"/>
  </p:notesMasterIdLst>
  <p:handoutMasterIdLst>
    <p:handoutMasterId r:id="rId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19AC023-856A-467E-8526-3A3E5D2CDECB}" styleName="Normal Style 2 - Accent 3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>
              <a:shade val="50000"/>
              <a:satMod val="230000"/>
            </a:schemeClr>
          </a:solidFill>
        </a:fill>
      </a:tcStyle>
    </a:firstRow>
  </a:tblStyle>
  <a:tblStyle styleId="{722FFE23-0BB2-45EB-AA5A-FA1B39E901F1}" styleName="Normal Style 2 - Body/Background 2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dk1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>
              <a:shade val="50000"/>
              <a:satMod val="230000"/>
            </a:schemeClr>
          </a:solidFill>
        </a:fill>
      </a:tcStyle>
    </a:firstRow>
  </a:tblStyle>
  <a:tblStyle styleId="{E5CB3F8B-0EC7-48AE-BC60-692C14E0C4D4}" styleName="Normal Style 3 - Body/Background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3166" autoAdjust="0"/>
    <p:restoredTop sz="96226" autoAdjust="0"/>
  </p:normalViewPr>
  <p:slideViewPr>
    <p:cSldViewPr snapToGrid="0">
      <p:cViewPr varScale="1">
        <p:scale>
          <a:sx n="100" d="100"/>
          <a:sy n="100" d="100"/>
        </p:scale>
        <p:origin x="72" y="1134"/>
      </p:cViewPr>
      <p:guideLst>
        <p:guide orient="horz" pos="2155"/>
        <p:guide pos="3839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5.xml"  /><Relationship Id="rId100" Type="http://schemas.openxmlformats.org/officeDocument/2006/relationships/slide" Target="slides/slide95.xml"  /><Relationship Id="rId101" Type="http://schemas.openxmlformats.org/officeDocument/2006/relationships/slide" Target="slides/slide96.xml"  /><Relationship Id="rId102" Type="http://schemas.openxmlformats.org/officeDocument/2006/relationships/slide" Target="slides/slide97.xml"  /><Relationship Id="rId103" Type="http://schemas.openxmlformats.org/officeDocument/2006/relationships/slide" Target="slides/slide98.xml"  /><Relationship Id="rId104" Type="http://schemas.openxmlformats.org/officeDocument/2006/relationships/slide" Target="slides/slide99.xml"  /><Relationship Id="rId105" Type="http://schemas.openxmlformats.org/officeDocument/2006/relationships/slide" Target="slides/slide100.xml"  /><Relationship Id="rId106" Type="http://schemas.openxmlformats.org/officeDocument/2006/relationships/slide" Target="slides/slide101.xml"  /><Relationship Id="rId107" Type="http://schemas.openxmlformats.org/officeDocument/2006/relationships/slide" Target="slides/slide102.xml"  /><Relationship Id="rId108" Type="http://schemas.openxmlformats.org/officeDocument/2006/relationships/slide" Target="slides/slide103.xml"  /><Relationship Id="rId109" Type="http://schemas.openxmlformats.org/officeDocument/2006/relationships/slide" Target="slides/slide104.xml"  /><Relationship Id="rId11" Type="http://schemas.openxmlformats.org/officeDocument/2006/relationships/slide" Target="slides/slide6.xml"  /><Relationship Id="rId110" Type="http://schemas.openxmlformats.org/officeDocument/2006/relationships/slide" Target="slides/slide105.xml"  /><Relationship Id="rId111" Type="http://schemas.openxmlformats.org/officeDocument/2006/relationships/slide" Target="slides/slide106.xml"  /><Relationship Id="rId112" Type="http://schemas.openxmlformats.org/officeDocument/2006/relationships/slide" Target="slides/slide107.xml"  /><Relationship Id="rId113" Type="http://schemas.openxmlformats.org/officeDocument/2006/relationships/slide" Target="slides/slide108.xml"  /><Relationship Id="rId114" Type="http://schemas.openxmlformats.org/officeDocument/2006/relationships/slide" Target="slides/slide109.xml"  /><Relationship Id="rId115" Type="http://schemas.openxmlformats.org/officeDocument/2006/relationships/slide" Target="slides/slide110.xml"  /><Relationship Id="rId116" Type="http://schemas.openxmlformats.org/officeDocument/2006/relationships/slide" Target="slides/slide111.xml"  /><Relationship Id="rId117" Type="http://schemas.openxmlformats.org/officeDocument/2006/relationships/slide" Target="slides/slide112.xml"  /><Relationship Id="rId118" Type="http://schemas.openxmlformats.org/officeDocument/2006/relationships/slide" Target="slides/slide113.xml"  /><Relationship Id="rId119" Type="http://schemas.openxmlformats.org/officeDocument/2006/relationships/slide" Target="slides/slide114.xml"  /><Relationship Id="rId12" Type="http://schemas.openxmlformats.org/officeDocument/2006/relationships/slide" Target="slides/slide7.xml"  /><Relationship Id="rId120" Type="http://schemas.openxmlformats.org/officeDocument/2006/relationships/slide" Target="slides/slide115.xml"  /><Relationship Id="rId121" Type="http://schemas.openxmlformats.org/officeDocument/2006/relationships/slide" Target="slides/slide116.xml"  /><Relationship Id="rId122" Type="http://schemas.openxmlformats.org/officeDocument/2006/relationships/slide" Target="slides/slide117.xml"  /><Relationship Id="rId123" Type="http://schemas.openxmlformats.org/officeDocument/2006/relationships/slide" Target="slides/slide118.xml"  /><Relationship Id="rId124" Type="http://schemas.openxmlformats.org/officeDocument/2006/relationships/slide" Target="slides/slide119.xml"  /><Relationship Id="rId125" Type="http://schemas.openxmlformats.org/officeDocument/2006/relationships/slide" Target="slides/slide120.xml"  /><Relationship Id="rId126" Type="http://schemas.openxmlformats.org/officeDocument/2006/relationships/slide" Target="slides/slide121.xml"  /><Relationship Id="rId127" Type="http://schemas.openxmlformats.org/officeDocument/2006/relationships/slide" Target="slides/slide122.xml"  /><Relationship Id="rId128" Type="http://schemas.openxmlformats.org/officeDocument/2006/relationships/slide" Target="slides/slide123.xml"  /><Relationship Id="rId129" Type="http://schemas.openxmlformats.org/officeDocument/2006/relationships/slide" Target="slides/slide124.xml"  /><Relationship Id="rId13" Type="http://schemas.openxmlformats.org/officeDocument/2006/relationships/slide" Target="slides/slide8.xml"  /><Relationship Id="rId130" Type="http://schemas.openxmlformats.org/officeDocument/2006/relationships/slide" Target="slides/slide125.xml"  /><Relationship Id="rId131" Type="http://schemas.openxmlformats.org/officeDocument/2006/relationships/slide" Target="slides/slide126.xml"  /><Relationship Id="rId132" Type="http://schemas.openxmlformats.org/officeDocument/2006/relationships/slide" Target="slides/slide127.xml"  /><Relationship Id="rId133" Type="http://schemas.openxmlformats.org/officeDocument/2006/relationships/slide" Target="slides/slide128.xml"  /><Relationship Id="rId134" Type="http://schemas.openxmlformats.org/officeDocument/2006/relationships/slide" Target="slides/slide129.xml"  /><Relationship Id="rId135" Type="http://schemas.openxmlformats.org/officeDocument/2006/relationships/slide" Target="slides/slide130.xml"  /><Relationship Id="rId136" Type="http://schemas.openxmlformats.org/officeDocument/2006/relationships/slide" Target="slides/slide131.xml"  /><Relationship Id="rId137" Type="http://schemas.openxmlformats.org/officeDocument/2006/relationships/slide" Target="slides/slide132.xml"  /><Relationship Id="rId138" Type="http://schemas.openxmlformats.org/officeDocument/2006/relationships/slide" Target="slides/slide133.xml"  /><Relationship Id="rId139" Type="http://schemas.openxmlformats.org/officeDocument/2006/relationships/slide" Target="slides/slide134.xml"  /><Relationship Id="rId14" Type="http://schemas.openxmlformats.org/officeDocument/2006/relationships/slide" Target="slides/slide9.xml"  /><Relationship Id="rId140" Type="http://schemas.openxmlformats.org/officeDocument/2006/relationships/slide" Target="slides/slide135.xml"  /><Relationship Id="rId141" Type="http://schemas.openxmlformats.org/officeDocument/2006/relationships/slide" Target="slides/slide136.xml"  /><Relationship Id="rId142" Type="http://schemas.openxmlformats.org/officeDocument/2006/relationships/slide" Target="slides/slide137.xml"  /><Relationship Id="rId143" Type="http://schemas.openxmlformats.org/officeDocument/2006/relationships/slide" Target="slides/slide138.xml"  /><Relationship Id="rId144" Type="http://schemas.openxmlformats.org/officeDocument/2006/relationships/slide" Target="slides/slide139.xml"  /><Relationship Id="rId145" Type="http://schemas.openxmlformats.org/officeDocument/2006/relationships/slide" Target="slides/slide140.xml"  /><Relationship Id="rId146" Type="http://schemas.openxmlformats.org/officeDocument/2006/relationships/slide" Target="slides/slide141.xml"  /><Relationship Id="rId147" Type="http://schemas.openxmlformats.org/officeDocument/2006/relationships/slide" Target="slides/slide142.xml"  /><Relationship Id="rId148" Type="http://schemas.openxmlformats.org/officeDocument/2006/relationships/slide" Target="slides/slide143.xml"  /><Relationship Id="rId149" Type="http://schemas.openxmlformats.org/officeDocument/2006/relationships/slide" Target="slides/slide144.xml"  /><Relationship Id="rId15" Type="http://schemas.openxmlformats.org/officeDocument/2006/relationships/slide" Target="slides/slide10.xml"  /><Relationship Id="rId150" Type="http://schemas.openxmlformats.org/officeDocument/2006/relationships/slide" Target="slides/slide145.xml"  /><Relationship Id="rId151" Type="http://schemas.openxmlformats.org/officeDocument/2006/relationships/slide" Target="slides/slide146.xml"  /><Relationship Id="rId152" Type="http://schemas.openxmlformats.org/officeDocument/2006/relationships/slide" Target="slides/slide147.xml"  /><Relationship Id="rId153" Type="http://schemas.openxmlformats.org/officeDocument/2006/relationships/presProps" Target="presProps.xml"  /><Relationship Id="rId154" Type="http://schemas.openxmlformats.org/officeDocument/2006/relationships/viewProps" Target="viewProps.xml"  /><Relationship Id="rId155" Type="http://schemas.openxmlformats.org/officeDocument/2006/relationships/theme" Target="theme/theme1.xml"  /><Relationship Id="rId156" Type="http://schemas.openxmlformats.org/officeDocument/2006/relationships/tableStyles" Target="tableStyles.xml"  /><Relationship Id="rId16" Type="http://schemas.openxmlformats.org/officeDocument/2006/relationships/slide" Target="slides/slide11.xml"  /><Relationship Id="rId17" Type="http://schemas.openxmlformats.org/officeDocument/2006/relationships/slide" Target="slides/slide12.xml"  /><Relationship Id="rId18" Type="http://schemas.openxmlformats.org/officeDocument/2006/relationships/slide" Target="slides/slide13.xml"  /><Relationship Id="rId19" Type="http://schemas.openxmlformats.org/officeDocument/2006/relationships/slide" Target="slides/slide14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5.xml"  /><Relationship Id="rId21" Type="http://schemas.openxmlformats.org/officeDocument/2006/relationships/slide" Target="slides/slide16.xml"  /><Relationship Id="rId22" Type="http://schemas.openxmlformats.org/officeDocument/2006/relationships/slide" Target="slides/slide17.xml"  /><Relationship Id="rId23" Type="http://schemas.openxmlformats.org/officeDocument/2006/relationships/slide" Target="slides/slide18.xml"  /><Relationship Id="rId24" Type="http://schemas.openxmlformats.org/officeDocument/2006/relationships/slide" Target="slides/slide19.xml"  /><Relationship Id="rId25" Type="http://schemas.openxmlformats.org/officeDocument/2006/relationships/slide" Target="slides/slide20.xml"  /><Relationship Id="rId26" Type="http://schemas.openxmlformats.org/officeDocument/2006/relationships/slide" Target="slides/slide21.xml"  /><Relationship Id="rId27" Type="http://schemas.openxmlformats.org/officeDocument/2006/relationships/slide" Target="slides/slide22.xml"  /><Relationship Id="rId28" Type="http://schemas.openxmlformats.org/officeDocument/2006/relationships/slide" Target="slides/slide23.xml"  /><Relationship Id="rId29" Type="http://schemas.openxmlformats.org/officeDocument/2006/relationships/slide" Target="slides/slide24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5.xml"  /><Relationship Id="rId31" Type="http://schemas.openxmlformats.org/officeDocument/2006/relationships/slide" Target="slides/slide26.xml"  /><Relationship Id="rId32" Type="http://schemas.openxmlformats.org/officeDocument/2006/relationships/slide" Target="slides/slide27.xml"  /><Relationship Id="rId33" Type="http://schemas.openxmlformats.org/officeDocument/2006/relationships/slide" Target="slides/slide28.xml"  /><Relationship Id="rId34" Type="http://schemas.openxmlformats.org/officeDocument/2006/relationships/slide" Target="slides/slide29.xml"  /><Relationship Id="rId35" Type="http://schemas.openxmlformats.org/officeDocument/2006/relationships/slide" Target="slides/slide30.xml"  /><Relationship Id="rId36" Type="http://schemas.openxmlformats.org/officeDocument/2006/relationships/slide" Target="slides/slide31.xml"  /><Relationship Id="rId37" Type="http://schemas.openxmlformats.org/officeDocument/2006/relationships/slide" Target="slides/slide32.xml"  /><Relationship Id="rId38" Type="http://schemas.openxmlformats.org/officeDocument/2006/relationships/slide" Target="slides/slide33.xml"  /><Relationship Id="rId39" Type="http://schemas.openxmlformats.org/officeDocument/2006/relationships/slide" Target="slides/slide34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5.xml"  /><Relationship Id="rId41" Type="http://schemas.openxmlformats.org/officeDocument/2006/relationships/slide" Target="slides/slide36.xml"  /><Relationship Id="rId42" Type="http://schemas.openxmlformats.org/officeDocument/2006/relationships/slide" Target="slides/slide37.xml"  /><Relationship Id="rId43" Type="http://schemas.openxmlformats.org/officeDocument/2006/relationships/slide" Target="slides/slide38.xml"  /><Relationship Id="rId44" Type="http://schemas.openxmlformats.org/officeDocument/2006/relationships/slide" Target="slides/slide39.xml"  /><Relationship Id="rId45" Type="http://schemas.openxmlformats.org/officeDocument/2006/relationships/slide" Target="slides/slide40.xml"  /><Relationship Id="rId46" Type="http://schemas.openxmlformats.org/officeDocument/2006/relationships/slide" Target="slides/slide41.xml"  /><Relationship Id="rId47" Type="http://schemas.openxmlformats.org/officeDocument/2006/relationships/slide" Target="slides/slide42.xml"  /><Relationship Id="rId48" Type="http://schemas.openxmlformats.org/officeDocument/2006/relationships/slide" Target="slides/slide43.xml"  /><Relationship Id="rId49" Type="http://schemas.openxmlformats.org/officeDocument/2006/relationships/slide" Target="slides/slide44.xml"  /><Relationship Id="rId5" Type="http://schemas.openxmlformats.org/officeDocument/2006/relationships/handoutMaster" Target="handoutMasters/handoutMaster1.xml"  /><Relationship Id="rId50" Type="http://schemas.openxmlformats.org/officeDocument/2006/relationships/slide" Target="slides/slide45.xml"  /><Relationship Id="rId51" Type="http://schemas.openxmlformats.org/officeDocument/2006/relationships/slide" Target="slides/slide46.xml"  /><Relationship Id="rId52" Type="http://schemas.openxmlformats.org/officeDocument/2006/relationships/slide" Target="slides/slide47.xml"  /><Relationship Id="rId53" Type="http://schemas.openxmlformats.org/officeDocument/2006/relationships/slide" Target="slides/slide48.xml"  /><Relationship Id="rId54" Type="http://schemas.openxmlformats.org/officeDocument/2006/relationships/slide" Target="slides/slide49.xml"  /><Relationship Id="rId55" Type="http://schemas.openxmlformats.org/officeDocument/2006/relationships/slide" Target="slides/slide50.xml"  /><Relationship Id="rId56" Type="http://schemas.openxmlformats.org/officeDocument/2006/relationships/slide" Target="slides/slide51.xml"  /><Relationship Id="rId57" Type="http://schemas.openxmlformats.org/officeDocument/2006/relationships/slide" Target="slides/slide52.xml"  /><Relationship Id="rId58" Type="http://schemas.openxmlformats.org/officeDocument/2006/relationships/slide" Target="slides/slide53.xml"  /><Relationship Id="rId59" Type="http://schemas.openxmlformats.org/officeDocument/2006/relationships/slide" Target="slides/slide54.xml"  /><Relationship Id="rId6" Type="http://schemas.openxmlformats.org/officeDocument/2006/relationships/slide" Target="slides/slide1.xml"  /><Relationship Id="rId60" Type="http://schemas.openxmlformats.org/officeDocument/2006/relationships/slide" Target="slides/slide55.xml"  /><Relationship Id="rId61" Type="http://schemas.openxmlformats.org/officeDocument/2006/relationships/slide" Target="slides/slide56.xml"  /><Relationship Id="rId62" Type="http://schemas.openxmlformats.org/officeDocument/2006/relationships/slide" Target="slides/slide57.xml"  /><Relationship Id="rId63" Type="http://schemas.openxmlformats.org/officeDocument/2006/relationships/slide" Target="slides/slide58.xml"  /><Relationship Id="rId64" Type="http://schemas.openxmlformats.org/officeDocument/2006/relationships/slide" Target="slides/slide59.xml"  /><Relationship Id="rId65" Type="http://schemas.openxmlformats.org/officeDocument/2006/relationships/slide" Target="slides/slide60.xml"  /><Relationship Id="rId66" Type="http://schemas.openxmlformats.org/officeDocument/2006/relationships/slide" Target="slides/slide61.xml"  /><Relationship Id="rId67" Type="http://schemas.openxmlformats.org/officeDocument/2006/relationships/slide" Target="slides/slide62.xml"  /><Relationship Id="rId68" Type="http://schemas.openxmlformats.org/officeDocument/2006/relationships/slide" Target="slides/slide63.xml"  /><Relationship Id="rId69" Type="http://schemas.openxmlformats.org/officeDocument/2006/relationships/slide" Target="slides/slide64.xml"  /><Relationship Id="rId7" Type="http://schemas.openxmlformats.org/officeDocument/2006/relationships/slide" Target="slides/slide2.xml"  /><Relationship Id="rId70" Type="http://schemas.openxmlformats.org/officeDocument/2006/relationships/slide" Target="slides/slide65.xml"  /><Relationship Id="rId71" Type="http://schemas.openxmlformats.org/officeDocument/2006/relationships/slide" Target="slides/slide66.xml"  /><Relationship Id="rId72" Type="http://schemas.openxmlformats.org/officeDocument/2006/relationships/slide" Target="slides/slide67.xml"  /><Relationship Id="rId73" Type="http://schemas.openxmlformats.org/officeDocument/2006/relationships/slide" Target="slides/slide68.xml"  /><Relationship Id="rId74" Type="http://schemas.openxmlformats.org/officeDocument/2006/relationships/slide" Target="slides/slide69.xml"  /><Relationship Id="rId75" Type="http://schemas.openxmlformats.org/officeDocument/2006/relationships/slide" Target="slides/slide70.xml"  /><Relationship Id="rId76" Type="http://schemas.openxmlformats.org/officeDocument/2006/relationships/slide" Target="slides/slide71.xml"  /><Relationship Id="rId77" Type="http://schemas.openxmlformats.org/officeDocument/2006/relationships/slide" Target="slides/slide72.xml"  /><Relationship Id="rId78" Type="http://schemas.openxmlformats.org/officeDocument/2006/relationships/slide" Target="slides/slide73.xml"  /><Relationship Id="rId79" Type="http://schemas.openxmlformats.org/officeDocument/2006/relationships/slide" Target="slides/slide74.xml"  /><Relationship Id="rId8" Type="http://schemas.openxmlformats.org/officeDocument/2006/relationships/slide" Target="slides/slide3.xml"  /><Relationship Id="rId80" Type="http://schemas.openxmlformats.org/officeDocument/2006/relationships/slide" Target="slides/slide75.xml"  /><Relationship Id="rId81" Type="http://schemas.openxmlformats.org/officeDocument/2006/relationships/slide" Target="slides/slide76.xml"  /><Relationship Id="rId82" Type="http://schemas.openxmlformats.org/officeDocument/2006/relationships/slide" Target="slides/slide77.xml"  /><Relationship Id="rId83" Type="http://schemas.openxmlformats.org/officeDocument/2006/relationships/slide" Target="slides/slide78.xml"  /><Relationship Id="rId84" Type="http://schemas.openxmlformats.org/officeDocument/2006/relationships/slide" Target="slides/slide79.xml"  /><Relationship Id="rId85" Type="http://schemas.openxmlformats.org/officeDocument/2006/relationships/slide" Target="slides/slide80.xml"  /><Relationship Id="rId86" Type="http://schemas.openxmlformats.org/officeDocument/2006/relationships/slide" Target="slides/slide81.xml"  /><Relationship Id="rId87" Type="http://schemas.openxmlformats.org/officeDocument/2006/relationships/slide" Target="slides/slide82.xml"  /><Relationship Id="rId88" Type="http://schemas.openxmlformats.org/officeDocument/2006/relationships/slide" Target="slides/slide83.xml"  /><Relationship Id="rId89" Type="http://schemas.openxmlformats.org/officeDocument/2006/relationships/slide" Target="slides/slide84.xml"  /><Relationship Id="rId9" Type="http://schemas.openxmlformats.org/officeDocument/2006/relationships/slide" Target="slides/slide4.xml"  /><Relationship Id="rId90" Type="http://schemas.openxmlformats.org/officeDocument/2006/relationships/slide" Target="slides/slide85.xml"  /><Relationship Id="rId91" Type="http://schemas.openxmlformats.org/officeDocument/2006/relationships/slide" Target="slides/slide86.xml"  /><Relationship Id="rId92" Type="http://schemas.openxmlformats.org/officeDocument/2006/relationships/slide" Target="slides/slide87.xml"  /><Relationship Id="rId93" Type="http://schemas.openxmlformats.org/officeDocument/2006/relationships/slide" Target="slides/slide88.xml"  /><Relationship Id="rId94" Type="http://schemas.openxmlformats.org/officeDocument/2006/relationships/slide" Target="slides/slide89.xml"  /><Relationship Id="rId95" Type="http://schemas.openxmlformats.org/officeDocument/2006/relationships/slide" Target="slides/slide90.xml"  /><Relationship Id="rId96" Type="http://schemas.openxmlformats.org/officeDocument/2006/relationships/slide" Target="slides/slide91.xml"  /><Relationship Id="rId97" Type="http://schemas.openxmlformats.org/officeDocument/2006/relationships/slide" Target="slides/slide92.xml"  /><Relationship Id="rId98" Type="http://schemas.openxmlformats.org/officeDocument/2006/relationships/slide" Target="slides/slide93.xml"  /><Relationship Id="rId99" Type="http://schemas.openxmlformats.org/officeDocument/2006/relationships/slide" Target="slides/slide94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5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8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9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0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6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1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2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97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38330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61480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9427029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/>
                <a:cs typeface="Times New Roman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함초롬돋움"/>
              <a:ea typeface="함초롬돋움"/>
              <a:cs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7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7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4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936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86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40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88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7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93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12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2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93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747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1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2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114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73D45-C790-8E63-8FFC-8B8321146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3A402D-EC54-7291-A015-0BCAE533F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C3AC8-7ADC-3A8E-FE71-EF1767F0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AB1CE-A430-80C7-4E23-5557902E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5F8D3-95EC-8E47-3058-71F8F249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541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CDE67-E8AA-19B3-B230-24D0F167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6C3D01-9300-B2F2-6651-9A9CDDA0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EF43B-D35D-3976-6920-2738398EB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73A4E-1AA3-A4F3-2950-D423BC38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E5CE6-D017-6E72-AED8-900368E6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49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0F4D6-35DA-FC74-4D75-AB2E0413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689C96-18D3-4E43-4652-5C3CDD91A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F423C-1963-6135-D052-9F24B6A7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3DCB0-9B62-1046-EB5B-4E427B19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D1479-D294-1640-E09F-3FBB49C5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016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4E050-BBCC-E9EE-E544-762DCD0A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0B32D-9E04-8A61-B989-47C2E1F71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8D86F4-90D7-B5B7-4C4B-82E4BBECB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A08158-156E-BCFC-7EF5-0DF61EB2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AD4212-D4BF-5AD6-D6F2-250D5751C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3E0518-88F9-F41D-A9CC-86903164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6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95B10-141C-2324-C439-45A0457F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9E6D26-0D09-75E2-04D3-3EA463FDA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7FC47A-5A45-193C-D344-E449C371E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0979C2-D6C8-0707-5420-43B04A659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C1ECB-9A3A-C102-1A03-75DEBF920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706634-0B6E-5BEB-9D00-6A5DCFB3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84C9E8-3918-D69D-E2EE-155EE7A5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D1BE55-494A-6E25-0CD2-29F88D0B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47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B7327-EA28-9A26-4900-00C83774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5A37E5-A072-D4EB-86FA-EC01EBEF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A7ABBA-3449-CA45-527A-E14CDCEB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791E72-1BE6-F5FC-63FE-3627AB9F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2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585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6C0DCB-23D2-1B25-9B2E-D04F63E0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B3B60-B57E-B956-BB97-1810B9A7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86A3D-EA66-C31D-5173-23D6A786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3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2DA1C-DC90-3427-D9D2-5763AEC6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D53A6-C977-AACF-90EC-A3F0AF2C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C3B7D-10F4-E63A-49D2-154C2FE0A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015E9-F12F-8A70-2122-F61C82462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746044-AE7A-CF5B-3E8A-4B0AC75FB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5AC2E-FF43-B1D1-9F9D-A7334382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863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82AC3-759E-6457-0D17-B1461D9D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1B2B57-5513-7511-0F25-B98CF0E13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F2F252-C220-D85B-CA4F-B32F62855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E276FD-E43B-4F96-633C-3AAD282B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7633C8-FA08-6730-F9A9-BC7D8658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C4E002-5491-B13E-4D6F-28A6C17D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822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F0144-19BE-92D4-CF08-1B2AA4D2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1A1329-6537-D025-E58C-A601848CA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0287E-9450-1643-9952-408C7EA5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401D8-E558-3028-994D-1F076659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B84B89-659E-5E9E-A2D6-454457F5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98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24C73B-9E38-C977-7CE4-CA0C0827C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DE16EE-4966-6D43-CD26-E8DFEC1D9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96F7D-77DC-71EE-6213-4391F473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79BD3-0846-437A-F692-144CEC1C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3379F-3051-AA3B-A468-341877F7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3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6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56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4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6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4492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slideLayout" Target="../slideLayouts/slideLayout23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10" Type="http://schemas.openxmlformats.org/officeDocument/2006/relationships/slideLayout" Target="../slideLayouts/slideLayout33.xml"  /><Relationship Id="rId11" Type="http://schemas.openxmlformats.org/officeDocument/2006/relationships/slideLayout" Target="../slideLayouts/slideLayout34.xml"  /><Relationship Id="rId12" Type="http://schemas.openxmlformats.org/officeDocument/2006/relationships/theme" Target="../theme/theme3.xml"  /><Relationship Id="rId2" Type="http://schemas.openxmlformats.org/officeDocument/2006/relationships/slideLayout" Target="../slideLayouts/slideLayout25.xml"  /><Relationship Id="rId3" Type="http://schemas.openxmlformats.org/officeDocument/2006/relationships/slideLayout" Target="../slideLayouts/slideLayout26.xml"  /><Relationship Id="rId4" Type="http://schemas.openxmlformats.org/officeDocument/2006/relationships/slideLayout" Target="../slideLayouts/slideLayout27.xml"  /><Relationship Id="rId5" Type="http://schemas.openxmlformats.org/officeDocument/2006/relationships/slideLayout" Target="../slideLayouts/slideLayout28.xml"  /><Relationship Id="rId6" Type="http://schemas.openxmlformats.org/officeDocument/2006/relationships/slideLayout" Target="../slideLayouts/slideLayout29.xml"  /><Relationship Id="rId7" Type="http://schemas.openxmlformats.org/officeDocument/2006/relationships/slideLayout" Target="../slideLayouts/slideLayout30.xml"  /><Relationship Id="rId8" Type="http://schemas.openxmlformats.org/officeDocument/2006/relationships/slideLayout" Target="../slideLayouts/slideLayout31.xml"  /><Relationship Id="rId9" Type="http://schemas.openxmlformats.org/officeDocument/2006/relationships/slideLayout" Target="../slideLayouts/slideLayout3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7C0B7-5D29-4BF0-B368-F389E8F6C5E4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5E04D-BF6B-4D60-8CE6-A66333F26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5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D80134-A394-3F2A-2A7D-CFC92B9C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F31211-3F19-347F-C112-D850C16B3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A2FDB-B053-5FFF-CB43-9FC5344B7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5BCB0-3718-45F2-9923-26640A95600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2AF99-0921-0D41-0174-70546E225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98871-4010-0CD6-8A70-CE4CE5EE2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9D43A-3000-4FBE-8B8C-467E127ED4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07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76.png"  /><Relationship Id="rId7" Type="http://schemas.openxmlformats.org/officeDocument/2006/relationships/image" Target="../media/image77.png"  /><Relationship Id="rId8" Type="http://schemas.openxmlformats.org/officeDocument/2006/relationships/image" Target="../media/image78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8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96.png"  /><Relationship Id="rId4" Type="http://schemas.openxmlformats.org/officeDocument/2006/relationships/image" Target="../media/image92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04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105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6.png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Relationship Id="rId7" Type="http://schemas.openxmlformats.org/officeDocument/2006/relationships/image" Target="../media/image105.png"  /><Relationship Id="rId8" Type="http://schemas.openxmlformats.org/officeDocument/2006/relationships/image" Target="../media/image114.png"  /><Relationship Id="rId9" Type="http://schemas.openxmlformats.org/officeDocument/2006/relationships/image" Target="../media/image11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3.png"  /><Relationship Id="rId6" Type="http://schemas.openxmlformats.org/officeDocument/2006/relationships/image" Target="../media/image117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1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18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9.png"  /><Relationship Id="rId3" Type="http://schemas.openxmlformats.org/officeDocument/2006/relationships/image" Target="../media/image92.png"  /><Relationship Id="rId4" Type="http://schemas.openxmlformats.org/officeDocument/2006/relationships/image" Target="../media/image120.png"  /><Relationship Id="rId5" Type="http://schemas.openxmlformats.org/officeDocument/2006/relationships/image" Target="../media/image94.png"  /><Relationship Id="rId6" Type="http://schemas.openxmlformats.org/officeDocument/2006/relationships/image" Target="../media/image121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Relationship Id="rId6" Type="http://schemas.openxmlformats.org/officeDocument/2006/relationships/image" Target="../media/image126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2.png"  /><Relationship Id="rId2" Type="http://schemas.openxmlformats.org/officeDocument/2006/relationships/image" Target="../media/image127.png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Relationship Id="rId5" Type="http://schemas.openxmlformats.org/officeDocument/2006/relationships/image" Target="../media/image130.png"  /><Relationship Id="rId6" Type="http://schemas.openxmlformats.org/officeDocument/2006/relationships/image" Target="../media/image100.png"  /><Relationship Id="rId7" Type="http://schemas.openxmlformats.org/officeDocument/2006/relationships/image" Target="../media/image102.png"  /><Relationship Id="rId8" Type="http://schemas.openxmlformats.org/officeDocument/2006/relationships/image" Target="../media/image103.png"  /><Relationship Id="rId9" Type="http://schemas.openxmlformats.org/officeDocument/2006/relationships/image" Target="../media/image131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1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133.png"  /><Relationship Id="rId3" Type="http://schemas.openxmlformats.org/officeDocument/2006/relationships/image" Target="../media/image134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5.png"  /><Relationship Id="rId3" Type="http://schemas.openxmlformats.org/officeDocument/2006/relationships/image" Target="../media/image136.jpeg"  /><Relationship Id="rId4" Type="http://schemas.openxmlformats.org/officeDocument/2006/relationships/image" Target="../media/image137.jpe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5.png"  /><Relationship Id="rId3" Type="http://schemas.openxmlformats.org/officeDocument/2006/relationships/image" Target="../media/image138.jpeg"  /><Relationship Id="rId4" Type="http://schemas.openxmlformats.org/officeDocument/2006/relationships/image" Target="../media/image139.jpe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jpeg"  /><Relationship Id="rId3" Type="http://schemas.openxmlformats.org/officeDocument/2006/relationships/image" Target="../media/image141.jpeg"  /><Relationship Id="rId4" Type="http://schemas.openxmlformats.org/officeDocument/2006/relationships/image" Target="../media/image135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2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3.jpeg"  /><Relationship Id="rId3" Type="http://schemas.openxmlformats.org/officeDocument/2006/relationships/image" Target="../media/image144.jpeg"  /><Relationship Id="rId4" Type="http://schemas.openxmlformats.org/officeDocument/2006/relationships/image" Target="../media/image145.jpeg"  /><Relationship Id="rId5" Type="http://schemas.openxmlformats.org/officeDocument/2006/relationships/image" Target="../media/image146.jpeg"  /><Relationship Id="rId6" Type="http://schemas.openxmlformats.org/officeDocument/2006/relationships/image" Target="../media/image135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7.jpeg"  /><Relationship Id="rId3" Type="http://schemas.openxmlformats.org/officeDocument/2006/relationships/image" Target="../media/image148.jpeg"  /><Relationship Id="rId4" Type="http://schemas.openxmlformats.org/officeDocument/2006/relationships/image" Target="../media/image135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0.xml"  /><Relationship Id="rId2" Type="http://schemas.openxmlformats.org/officeDocument/2006/relationships/image" Target="../media/image149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14" Type="http://schemas.openxmlformats.org/officeDocument/2006/relationships/image" Target="../media/image15.png"  /><Relationship Id="rId15" Type="http://schemas.openxmlformats.org/officeDocument/2006/relationships/image" Target="../media/image16.png"  /><Relationship Id="rId16" Type="http://schemas.openxmlformats.org/officeDocument/2006/relationships/image" Target="../media/image17.png"  /><Relationship Id="rId17" Type="http://schemas.openxmlformats.org/officeDocument/2006/relationships/image" Target="../media/image18.png"  /><Relationship Id="rId18" Type="http://schemas.openxmlformats.org/officeDocument/2006/relationships/image" Target="../media/image19.png"  /><Relationship Id="rId19" Type="http://schemas.openxmlformats.org/officeDocument/2006/relationships/image" Target="../media/image20.png"  /><Relationship Id="rId2" Type="http://schemas.openxmlformats.org/officeDocument/2006/relationships/notesSlide" Target="../notesSlides/notesSlide1.xml"  /><Relationship Id="rId20" Type="http://schemas.openxmlformats.org/officeDocument/2006/relationships/image" Target="../media/image2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1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1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 flipV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352" y="3830024"/>
            <a:ext cx="82422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spc="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</a:t>
            </a:r>
            <a:r>
              <a:rPr lang="ko-KR" altLang="en-US" sz="2800" spc="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주식 차트 시스템</a:t>
            </a:r>
            <a:r>
              <a:rPr kumimoji="0" lang="ko-KR" altLang="en-US" sz="2800" b="0" i="0" u="none" strike="noStrike" kern="1200" cap="none" spc="600" normalizeH="0" baseline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sz="2800" b="0" i="0" u="none" strike="noStrike" kern="1200" cap="none" spc="600" normalizeH="0" baseline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48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작전  </a:t>
            </a:r>
            <a:r>
              <a:rPr lang="en-US" altLang="ko-KR" sz="48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/>
                <a:ea typeface="나눔스퀘어 ExtraBold"/>
              </a:rPr>
              <a:t>[ JAKJEON ]</a:t>
            </a:r>
            <a:endParaRPr lang="ko-KR" altLang="en-US" sz="4800" spc="-300" dirty="0">
              <a:solidFill>
                <a:prstClr val="black">
                  <a:lumMod val="85000"/>
                  <a:lumOff val="15000"/>
                </a:prst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352" y="5403858"/>
            <a:ext cx="283763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b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2023.10.16 - 2023.11.12</a:t>
            </a:r>
            <a:r>
              <a:rPr lang="ko-KR" altLang="en-US" sz="2000" b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000" b="0" spc="-15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76510" y="112008"/>
            <a:ext cx="1913363" cy="2956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200" cap="none" spc="-15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한국소프트웨어인재개발원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71172" y="6206032"/>
            <a:ext cx="182614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600" b="0" i="0" u="none" strike="noStrike" kern="1200" cap="none" spc="60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</a:t>
            </a:r>
            <a:r>
              <a:rPr kumimoji="0" lang="ko-KR" altLang="en-US" sz="1600" b="0" i="0" u="none" strike="noStrike" kern="1200" cap="none" spc="60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조 작전세력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8242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2-1</a:t>
            </a:r>
          </a:p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ERD </a:t>
            </a:r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66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331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Entity Relationship Diagram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5744503" y="6170036"/>
            <a:ext cx="327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Part 2 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32895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6296D0AC-D07F-E9EF-7CC7-AF804763B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7" y="1229193"/>
            <a:ext cx="4428705" cy="250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6ABF96E2-1266-C2E4-A6BB-606FE22DB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53" y="1229193"/>
            <a:ext cx="4378672" cy="2508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CEFB5B00-3F67-EA45-B354-60087149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55" y="3893491"/>
            <a:ext cx="4378672" cy="2498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211C39-E6A5-43CF-2C83-2511052B8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4" y="1267220"/>
            <a:ext cx="4358401" cy="271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0DCF2A-0FD2-87EA-7578-95E0FAC971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99" y="1277316"/>
            <a:ext cx="4351026" cy="2756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9E5FEA-354F-9F95-8CA1-BF6457D649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29" y="3920908"/>
            <a:ext cx="4311947" cy="274557"/>
          </a:xfrm>
          <a:prstGeom prst="rect">
            <a:avLst/>
          </a:prstGeom>
        </p:spPr>
      </p:pic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0017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094373"/>
            <a:ext cx="4371112" cy="5232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- 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환율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617593"/>
            <a:ext cx="4371111" cy="3231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Main Exchange Rate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076633"/>
            <a:ext cx="4163663" cy="243900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 하단에 등장하는 환율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외부의 영향을 크게 받는 국내 주식 시장 특성 상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이용자들의 주요 관심사일 환율을 제공하는 차트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년간의 환율 변동을 담은 그래프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및 상세 환율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5E6855-FCC4-D628-DD82-479025BF75CE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1EF95-7159-CD88-E778-DAC63D8CE5BB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1B644-CFBE-8D3C-C4EB-B99CCA146050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F72F2-5A2B-06DC-DA85-AC85679C00E2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53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27792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37059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-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종합 주식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893818"/>
            <a:ext cx="25371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Main Stock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Summary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352858"/>
            <a:ext cx="4163663" cy="21435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 하단에 등장하는 종합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제공중인 모든 종목의 총체적인 추세와 전일 대비  비교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시가총액을 한 눈에 제공하는 종합 주식 차트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버튼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내 모든 주식의 상승세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보합세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시가총액 순위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BEA9652-425D-50C8-709C-54923B56A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7" y="1171789"/>
            <a:ext cx="6506243" cy="14707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27995E-8275-70D0-DD23-42756483B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8" y="2106858"/>
            <a:ext cx="6496031" cy="531122"/>
          </a:xfrm>
          <a:prstGeom prst="rect">
            <a:avLst/>
          </a:prstGeom>
        </p:spPr>
      </p:pic>
      <p:pic>
        <p:nvPicPr>
          <p:cNvPr id="15" name="그림 14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BC952FD7-C135-9CB9-B54F-9CD6B7D34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1" y="2592671"/>
            <a:ext cx="6496023" cy="1864032"/>
          </a:xfrm>
          <a:prstGeom prst="rect">
            <a:avLst/>
          </a:prstGeom>
        </p:spPr>
      </p:pic>
      <p:pic>
        <p:nvPicPr>
          <p:cNvPr id="18" name="그림 17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67B92772-BBB4-9FC6-4806-93885163A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1" y="3644970"/>
            <a:ext cx="6496023" cy="1864032"/>
          </a:xfrm>
          <a:prstGeom prst="rect">
            <a:avLst/>
          </a:prstGeom>
        </p:spPr>
      </p:pic>
      <p:pic>
        <p:nvPicPr>
          <p:cNvPr id="8" name="그림 7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051E6C7D-3DDE-FC92-00B5-50DA2FBC9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7" y="4706052"/>
            <a:ext cx="6490919" cy="1851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D5A25E-40A1-34C3-421E-5B98FA2246F6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1FF18-35F0-C909-81DF-62469512C546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FD8B9-863D-FE23-37FA-A877641AA2B7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6F4BF-5DFC-5896-C5DB-15A8BBB5C8C3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7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3-3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종목 상세화면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2286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Stock Details Page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4CE0D1B-3E4F-81E5-D3A4-153B78C0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1" y="2003694"/>
            <a:ext cx="7653074" cy="3924494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BEAE89A-7F7F-A1AB-E3ED-5D8D459ED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57" y="2404408"/>
            <a:ext cx="4226430" cy="31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4204C5-2C87-79BB-C5CF-0D51EA706685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48ACB-D4E5-2DC4-AEDA-08189A379D2C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BE64A-C71F-B210-3BC3-207E72AC27D8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5C041-9536-2A24-B915-C75E8B193B9A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  <p:pic>
        <p:nvPicPr>
          <p:cNvPr id="14" name="그림 1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016C5389-8F3D-8A64-F164-7A49B9789A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9" y="1988950"/>
            <a:ext cx="7653073" cy="3953985"/>
          </a:xfrm>
          <a:prstGeom prst="rect">
            <a:avLst/>
          </a:prstGeom>
        </p:spPr>
      </p:pic>
      <p:pic>
        <p:nvPicPr>
          <p:cNvPr id="15" name="그림 14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4D3BACE0-006D-D157-1B53-7D872F089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56" y="2676739"/>
            <a:ext cx="4226430" cy="257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라인, 그래프, 텍스트, 도표이(가) 표시된 사진&#10;&#10;자동 생성된 설명">
            <a:extLst>
              <a:ext uri="{FF2B5EF4-FFF2-40B4-BE49-F238E27FC236}">
                <a16:creationId xmlns:a16="http://schemas.microsoft.com/office/drawing/2014/main" id="{6EFD37E7-CF02-E744-A983-3A2422D35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5" y="1310324"/>
            <a:ext cx="3870975" cy="2516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B1D3C02C-E650-4D9B-9127-B9F558B2E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6" y="1310324"/>
            <a:ext cx="3868166" cy="2516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8D37106B-802F-C0BA-1081-10F1A5E49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56" y="3962333"/>
            <a:ext cx="3868166" cy="2557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B33E23-375C-30C2-A05F-EBB2C461B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3" y="1340214"/>
            <a:ext cx="3839470" cy="340937"/>
          </a:xfrm>
          <a:prstGeom prst="rect">
            <a:avLst/>
          </a:prstGeom>
        </p:spPr>
      </p:pic>
      <p:pic>
        <p:nvPicPr>
          <p:cNvPr id="9" name="그림 8" descr="스크린샷, 보라색, 바이올렛색, 라일락이(가) 표시된 사진&#10;&#10;자동 생성된 설명">
            <a:extLst>
              <a:ext uri="{FF2B5EF4-FFF2-40B4-BE49-F238E27FC236}">
                <a16:creationId xmlns:a16="http://schemas.microsoft.com/office/drawing/2014/main" id="{8E8B2296-163B-F7EB-FC14-F7AE22799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75" y="1326776"/>
            <a:ext cx="3821033" cy="345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7F6D96-45A2-7787-B935-6028E57DB6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99" y="3980931"/>
            <a:ext cx="3836566" cy="341612"/>
          </a:xfrm>
          <a:prstGeom prst="rect">
            <a:avLst/>
          </a:prstGeom>
        </p:spPr>
      </p:pic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8874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980073"/>
            <a:ext cx="4371112" cy="5232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상세화면 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종목 기간 차트 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503293"/>
            <a:ext cx="4371111" cy="323165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Details Page - 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Stock Period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962333"/>
            <a:ext cx="4163663" cy="243900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화면 진입 시 전면에 등장하는 기간별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종목의 기간별 동향과 추세를 한눈에 제공하는 상세화면의 메인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버튼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간 해당 종목 주가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담은 꺾은 선 그래프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해당 날짜에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주가 확인 가능하며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나타나는 주가는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20D1D-96BC-5016-4F53-D19622CDA52A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9807E-F8DE-5557-E96E-95F18814EACE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C6A57-1D04-D46B-5E9D-5238D43BF32E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39FFE-9EA5-4939-75DB-CC37E0078D29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297016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54462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63729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종목 기간 차트 속 이벤트 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4160518"/>
            <a:ext cx="3775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Events in the 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Period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619558"/>
            <a:ext cx="4211288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해당 날짜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및 상세 주가가 등장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ex) 2023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일로 커서 이동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날짜의 고가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거래량 정보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차트 우측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클릭한 날짜의 해당 종목 주요 뉴스 등장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9F4707F9-BE7C-76A6-5E17-0442DE0F5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1" y="1874712"/>
            <a:ext cx="6596056" cy="4062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C06AB28-1492-1471-3CDE-EA337F4592F0}"/>
              </a:ext>
            </a:extLst>
          </p:cNvPr>
          <p:cNvSpPr/>
          <p:nvPr/>
        </p:nvSpPr>
        <p:spPr>
          <a:xfrm>
            <a:off x="1378285" y="5091440"/>
            <a:ext cx="631489" cy="623559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8">
            <a:extLst>
              <a:ext uri="{FF2B5EF4-FFF2-40B4-BE49-F238E27FC236}">
                <a16:creationId xmlns:a16="http://schemas.microsoft.com/office/drawing/2014/main" id="{6DBFA8EE-EC52-6020-B899-FBDC01FDB40F}"/>
              </a:ext>
            </a:extLst>
          </p:cNvPr>
          <p:cNvSpPr/>
          <p:nvPr/>
        </p:nvSpPr>
        <p:spPr>
          <a:xfrm>
            <a:off x="3209925" y="2519427"/>
            <a:ext cx="2181225" cy="299656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8">
            <a:extLst>
              <a:ext uri="{FF2B5EF4-FFF2-40B4-BE49-F238E27FC236}">
                <a16:creationId xmlns:a16="http://schemas.microsoft.com/office/drawing/2014/main" id="{307D9A21-97D0-7A48-4A87-2668D05EFCAD}"/>
              </a:ext>
            </a:extLst>
          </p:cNvPr>
          <p:cNvSpPr/>
          <p:nvPr/>
        </p:nvSpPr>
        <p:spPr>
          <a:xfrm>
            <a:off x="5005386" y="3115339"/>
            <a:ext cx="2278421" cy="2821841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5" name="그림 14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617BCA3D-08FF-8539-2236-7142C3DEF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7" y="4869255"/>
            <a:ext cx="346679" cy="346679"/>
          </a:xfrm>
          <a:prstGeom prst="rect">
            <a:avLst/>
          </a:prstGeom>
        </p:spPr>
      </p:pic>
      <p:pic>
        <p:nvPicPr>
          <p:cNvPr id="16" name="그림 15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03080E1C-2BDF-AF05-0C01-755C97AB60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15" y="2118292"/>
            <a:ext cx="350730" cy="350730"/>
          </a:xfrm>
          <a:prstGeom prst="rect">
            <a:avLst/>
          </a:prstGeom>
        </p:spPr>
      </p:pic>
      <p:pic>
        <p:nvPicPr>
          <p:cNvPr id="18" name="그림 17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97AE72E7-98CD-9DFC-59CC-2C5EC4C863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28" y="2676551"/>
            <a:ext cx="346679" cy="34667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305181-4812-6B74-1B47-06A7AE43DBD4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8B972-1E8E-81C9-2336-313146E4D701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B2E9E-17B3-3401-4826-C9A226BFA066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047BA-482D-9F99-82C6-EABF15DA7AFE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34403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5826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675273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상세화면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매출 및 이익 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198493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Details Page – Sales / Profit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657533"/>
            <a:ext cx="4163663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화면 하단에 등장하는 매출 및 이익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종목의 발전가능성과 거시적 흐름을 파악할 수 있는 최근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년의 매출액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영업이익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세전이익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순이익을 제공하는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지수의 구별을 위해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검정색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  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사용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재무제표 발표    날짜 및 상세 매출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이익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5647AA47-6725-D509-629A-EB4EF472A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48" y="1555196"/>
            <a:ext cx="4938974" cy="2291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스크린샷, 그래프, 번호이(가) 표시된 사진&#10;&#10;자동 생성된 설명">
            <a:extLst>
              <a:ext uri="{FF2B5EF4-FFF2-40B4-BE49-F238E27FC236}">
                <a16:creationId xmlns:a16="http://schemas.microsoft.com/office/drawing/2014/main" id="{E5ABA035-000C-6A8E-42A9-C6A271ACC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48" y="4126103"/>
            <a:ext cx="4932136" cy="22505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B3FDD2-329C-5671-39D2-AC590B6C9B7E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871CF-2A5E-233C-0B13-6AA23B4ED9E9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56F40-036E-88A3-CB6E-6870CA840CE0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43A95-9D24-A65D-490F-01B64B825D56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23328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EA4BD648-817B-1B32-AA61-C749C06F1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33" y="3091813"/>
            <a:ext cx="3828289" cy="1730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라인, 그래프, 도표, 스크린샷이(가) 표시된 사진&#10;&#10;자동 생성된 설명">
            <a:extLst>
              <a:ext uri="{FF2B5EF4-FFF2-40B4-BE49-F238E27FC236}">
                <a16:creationId xmlns:a16="http://schemas.microsoft.com/office/drawing/2014/main" id="{D92A55F2-1F95-21E7-406F-CA6994070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91" y="4970274"/>
            <a:ext cx="3849528" cy="1741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5826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675273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상세화면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실적 증가율 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198493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Details Page – Sales Growth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657533"/>
            <a:ext cx="4163663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화면 하단에 등장하는 주요 실적 증가율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종목에 대한 투자결정을 도와줄 최근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년간의 매출액증가율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영업이익증가율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EBITDA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   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순이익증가율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부채증가율을 제공하는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지수의 구별을 위해 다른 색상의 디자인 그래프 사용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재무제표 발표    날짜 및 상세 증가율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라인, 그래프, 스크린샷, 도표이(가) 표시된 사진&#10;&#10;자동 생성된 설명">
            <a:extLst>
              <a:ext uri="{FF2B5EF4-FFF2-40B4-BE49-F238E27FC236}">
                <a16:creationId xmlns:a16="http://schemas.microsoft.com/office/drawing/2014/main" id="{3BB69370-E41E-B985-F788-49F0D7140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91" y="1180392"/>
            <a:ext cx="3870974" cy="1763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479BCFC-49F8-0655-7B86-7FD0DA4AA720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6495E-D746-3D03-D2D1-3B416D483616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1FE9C-BEC6-1D0C-7E82-E0C30D8FBB74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767F2-7977-5D46-7098-E83CD41FBE86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380362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74452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83719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상세화면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재무제표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360418"/>
            <a:ext cx="31753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Stock Details Page – Financial Statements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819458"/>
            <a:ext cx="4358789" cy="21435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화면 최하단에 등장하는 재무제표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주주를 위한 재무보고의 가장 핵심적인 보고수단으로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기업의 재무상태 파악과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성과 파악에 실질적인  도움이 되는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기업 최근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간의 매출액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매출원가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매출총이익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영업이익 등 재무정보를 표 차트 형식으로 제공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EDAA1032-5069-8894-F483-5D46D5FD2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0" y="2329627"/>
            <a:ext cx="7225911" cy="2655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E2121C-D9F8-F98C-46CB-A595FDF3F6D0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9E806-78AE-AA19-0F5A-B0367A658A90}"/>
              </a:ext>
            </a:extLst>
          </p:cNvPr>
          <p:cNvSpPr txBox="1"/>
          <p:nvPr/>
        </p:nvSpPr>
        <p:spPr>
          <a:xfrm>
            <a:off x="1754332" y="256843"/>
            <a:ext cx="18678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종목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상세화면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85B0B-08D4-797E-E9C9-8C73CD84395A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21E0F-A984-8D62-52D4-0D7E8957316F}"/>
              </a:ext>
            </a:extLst>
          </p:cNvPr>
          <p:cNvSpPr txBox="1"/>
          <p:nvPr/>
        </p:nvSpPr>
        <p:spPr>
          <a:xfrm>
            <a:off x="1750341" y="692286"/>
            <a:ext cx="13773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Stock Details Page</a:t>
            </a:r>
          </a:p>
        </p:txBody>
      </p:sp>
    </p:spTree>
    <p:extLst>
      <p:ext uri="{BB962C8B-B14F-4D97-AF65-F5344CB8AC3E}">
        <p14:creationId xmlns:p14="http://schemas.microsoft.com/office/powerpoint/2010/main" val="38342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313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ERD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9510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Entity Relationship Diagram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2D9D4D5-F436-A60E-9287-890AF0D00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82" y="1276537"/>
            <a:ext cx="7824035" cy="5324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7A4FA-D53D-D13F-5E1C-EA98BBAD6BAA}"/>
              </a:ext>
            </a:extLst>
          </p:cNvPr>
          <p:cNvSpPr txBox="1"/>
          <p:nvPr/>
        </p:nvSpPr>
        <p:spPr>
          <a:xfrm>
            <a:off x="10303341" y="6601157"/>
            <a:ext cx="188865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28600" marR="0" lvl="0" indent="-22860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  <a:defRPr/>
            </a:pPr>
            <a:r>
              <a:rPr lang="ko-KR" altLang="en-US" sz="11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별도로 </a:t>
            </a:r>
            <a:r>
              <a:rPr lang="en-US" altLang="ko-KR" sz="11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ERD </a:t>
            </a:r>
            <a:r>
              <a:rPr lang="ko-KR" altLang="en-US" sz="11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설계도 파일 첨부함</a:t>
            </a:r>
            <a:r>
              <a:rPr lang="en-US" altLang="ko-KR" sz="11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kumimoji="0" lang="en-US" altLang="ko-KR" sz="1100" b="0" i="0" u="none" strike="noStrike" kern="1200" cap="none" spc="-15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3-4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뉴스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용어 및 추천영상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News / Dictionary and Video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3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4C4AE9DF-CC69-078D-5061-0E39B9A632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2" y="2024698"/>
            <a:ext cx="7653072" cy="3882489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473F82-39B4-219E-7363-69FBFDEE3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55" y="2099344"/>
            <a:ext cx="4226431" cy="37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047D9EE-19F1-1B6F-5A2B-98429A956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4" y="1536105"/>
            <a:ext cx="6035200" cy="4522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1920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28474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뉴스화면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주요 뉴스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2807968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News Page – Top News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267008"/>
            <a:ext cx="4163663" cy="9616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화면 중앙에 등장하는 주요 뉴스 창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주식과 관련된 방대한 뉴스 데이터 제공으로 투자  결정 시 실질적 도움을 얻을 수 있음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101502-5A3A-0D2D-1479-F5DA92A9776B}"/>
              </a:ext>
            </a:extLst>
          </p:cNvPr>
          <p:cNvSpPr/>
          <p:nvPr/>
        </p:nvSpPr>
        <p:spPr>
          <a:xfrm>
            <a:off x="779283" y="1787027"/>
            <a:ext cx="1032739" cy="209014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A9B696E1-B6BE-BF25-5264-53EE4B9037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42" y="1615088"/>
            <a:ext cx="276446" cy="27644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4ACD91-F2F1-CB25-D756-AE5451032E06}"/>
              </a:ext>
            </a:extLst>
          </p:cNvPr>
          <p:cNvSpPr/>
          <p:nvPr/>
        </p:nvSpPr>
        <p:spPr>
          <a:xfrm>
            <a:off x="855483" y="2140468"/>
            <a:ext cx="5869167" cy="209014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2" name="그림 21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AAAB344A-13C7-73A3-4374-711A1CCB08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17" y="1896887"/>
            <a:ext cx="275598" cy="27559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D1929B-880A-425A-1EA9-463F0644494B}"/>
              </a:ext>
            </a:extLst>
          </p:cNvPr>
          <p:cNvSpPr/>
          <p:nvPr/>
        </p:nvSpPr>
        <p:spPr>
          <a:xfrm>
            <a:off x="2929890" y="5611273"/>
            <a:ext cx="1670684" cy="209014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78F8A8-E5FD-14F7-3FB1-A2530AC9CBBD}"/>
              </a:ext>
            </a:extLst>
          </p:cNvPr>
          <p:cNvSpPr/>
          <p:nvPr/>
        </p:nvSpPr>
        <p:spPr>
          <a:xfrm>
            <a:off x="2929889" y="5820287"/>
            <a:ext cx="1670685" cy="209014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3" name="그림 22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5521D4D7-8AA7-D52A-A859-255D553EC3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3" y="5550548"/>
            <a:ext cx="272415" cy="272415"/>
          </a:xfrm>
          <a:prstGeom prst="rect">
            <a:avLst/>
          </a:prstGeom>
        </p:spPr>
      </p:pic>
      <p:pic>
        <p:nvPicPr>
          <p:cNvPr id="24" name="그림 23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CBEF1DEE-4BB9-672A-E3D2-DFFA1B7C0D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60" y="5815625"/>
            <a:ext cx="275598" cy="275598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5A21839E-4433-5B24-AF7B-95B39A8B419A}"/>
              </a:ext>
            </a:extLst>
          </p:cNvPr>
          <p:cNvSpPr txBox="1"/>
          <p:nvPr/>
        </p:nvSpPr>
        <p:spPr>
          <a:xfrm>
            <a:off x="7580661" y="4371715"/>
            <a:ext cx="4163663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뉴스 개수와 검색 결과로 나온 뉴스 개수 제공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뉴스 제목에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 바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변환되며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폰트 색은 검정색에서 흰색으로 변경됨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검색 창에 사용자 임의 검색어를 입력 시 해당되는 뉴스 도출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페이지로 이동하는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9FAB16-C060-77BB-422C-279EB90A0D7F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7FA11-C1CD-B6CD-FE99-FDFCFF14D732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5AF51-C554-03B3-C0C5-FE1F2E043939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59FB6-FB01-27B1-A3B6-E6CCAD1A9936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53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3065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399173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뉴스화면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인기 뉴스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922393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News Page – Popular News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381433"/>
            <a:ext cx="4163663" cy="66620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화면 우측에 등장하는 인기 뉴스 창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인기 많은 뉴스가 조회수 순위대로 출력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A21839E-4433-5B24-AF7B-95B39A8B419A}"/>
              </a:ext>
            </a:extLst>
          </p:cNvPr>
          <p:cNvSpPr txBox="1"/>
          <p:nvPr/>
        </p:nvSpPr>
        <p:spPr>
          <a:xfrm>
            <a:off x="7580661" y="5281201"/>
            <a:ext cx="4163663" cy="9616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뉴스 제목에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 바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변환되며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폰트 색은 검정색에서 흰색으로 변경됨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뉴스 링크로 이동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2EB723D-4F06-74DD-2A62-1256ABAC8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84" y="1390982"/>
            <a:ext cx="3460293" cy="5210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C5C6320-5999-E4FD-EAB8-DE6E11E72717}"/>
              </a:ext>
            </a:extLst>
          </p:cNvPr>
          <p:cNvSpPr/>
          <p:nvPr/>
        </p:nvSpPr>
        <p:spPr>
          <a:xfrm>
            <a:off x="2150883" y="1802399"/>
            <a:ext cx="3287892" cy="276446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" name="그림 6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A364E26E-3288-D048-5536-46C53EB082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60" y="1638607"/>
            <a:ext cx="276446" cy="27644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90FBE73-654D-4BC8-875B-DBD663B3B8AA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87FB6-61D5-4F1E-4A4A-2FA421EAAF84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30856-B3B1-EA5D-9650-FA4D076B6DAD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08949-5ABE-CCC7-33C9-0A2A033C1933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5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B48529-5782-DAF5-39E5-4575B402EA45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B8ED8-004E-E7D0-D891-146830D6133A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4C8E1-93AF-1854-21BE-F49C64732C20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FF04D-B4A3-D6CF-3B29-6B2E07B24A6F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26B56B7-9847-8B78-6BC9-14345F5BA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2" y="2003735"/>
            <a:ext cx="7653072" cy="3924413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2612E8-4312-AE32-0733-59C010832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23" y="2408394"/>
            <a:ext cx="4224295" cy="311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CF6C8AB-070A-06BD-4BE1-61213A2F6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1230" b="38158"/>
          <a:stretch/>
        </p:blipFill>
        <p:spPr>
          <a:xfrm>
            <a:off x="951625" y="1672032"/>
            <a:ext cx="10288750" cy="3039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3543045" y="5089893"/>
            <a:ext cx="4996777" cy="15075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3862067" y="6014029"/>
            <a:ext cx="4292600" cy="66620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 startAt="4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TIP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 창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 startAt="4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/>
          <p:nvPr/>
        </p:nvCxnSpPr>
        <p:spPr>
          <a:xfrm>
            <a:off x="3862068" y="5906828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6036942" y="6058621"/>
            <a:ext cx="21177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주식 관련 정보 제공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3863296" y="5278061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용어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추천영상 중단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TextBox 41">
            <a:extLst>
              <a:ext uri="{FF2B5EF4-FFF2-40B4-BE49-F238E27FC236}">
                <a16:creationId xmlns:a16="http://schemas.microsoft.com/office/drawing/2014/main" id="{CFE167CC-079B-25CA-A82F-7C572FEB9047}"/>
              </a:ext>
            </a:extLst>
          </p:cNvPr>
          <p:cNvSpPr txBox="1"/>
          <p:nvPr/>
        </p:nvSpPr>
        <p:spPr>
          <a:xfrm>
            <a:off x="6611187" y="5258202"/>
            <a:ext cx="17421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Middle of</a:t>
            </a:r>
            <a:endParaRPr lang="en-US" altLang="ko-KR" sz="15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Dictionary / Video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0" name="직사각형 18">
            <a:extLst>
              <a:ext uri="{FF2B5EF4-FFF2-40B4-BE49-F238E27FC236}">
                <a16:creationId xmlns:a16="http://schemas.microsoft.com/office/drawing/2014/main" id="{3E713B89-F31A-6C6D-0003-B5ED9D57974B}"/>
              </a:ext>
            </a:extLst>
          </p:cNvPr>
          <p:cNvSpPr/>
          <p:nvPr/>
        </p:nvSpPr>
        <p:spPr>
          <a:xfrm>
            <a:off x="3076073" y="1672030"/>
            <a:ext cx="7213317" cy="2825439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" name="그림 6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07FAF9DD-31D8-673B-4781-4F0110B9D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00" y="1495144"/>
            <a:ext cx="387274" cy="38727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F03C18-8071-5CA3-A578-1AB4FFB42A5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F676E-B36E-34D9-16B5-8D2CEC772A4C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56657-E67D-5F49-C836-F3034A0A0DF9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4AFEE-5D08-E3F2-47B5-B666A335B6E8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CA7F1D69-1BE9-F765-B76A-74DE780550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5" r="1230" b="3745"/>
          <a:stretch/>
        </p:blipFill>
        <p:spPr>
          <a:xfrm>
            <a:off x="2517702" y="1177880"/>
            <a:ext cx="6718535" cy="3296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3453300" y="4647346"/>
            <a:ext cx="4996777" cy="203788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3805387" y="5630381"/>
            <a:ext cx="2109325" cy="66620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 startAt="5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주식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YouTube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및 채널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3772323" y="5429101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5980262" y="5658956"/>
            <a:ext cx="21725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주식 관련 유용한 정보 담은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YouTube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영상 제공 및 재생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주식 관련 유익한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YouTube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채널 추천 및 클릭 시 페이지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3773551" y="4800334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용어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추천영상 하단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6521442" y="4780475"/>
            <a:ext cx="17421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Bottom of</a:t>
            </a:r>
            <a:endParaRPr lang="en-US" altLang="ko-KR" sz="15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Dictionary / Video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9" name="직사각형 18">
            <a:extLst>
              <a:ext uri="{FF2B5EF4-FFF2-40B4-BE49-F238E27FC236}">
                <a16:creationId xmlns:a16="http://schemas.microsoft.com/office/drawing/2014/main" id="{63319FF1-096B-6104-C532-8EAF7898482F}"/>
              </a:ext>
            </a:extLst>
          </p:cNvPr>
          <p:cNvSpPr/>
          <p:nvPr/>
        </p:nvSpPr>
        <p:spPr>
          <a:xfrm>
            <a:off x="3310302" y="1187438"/>
            <a:ext cx="5925935" cy="2216273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DA308C14-B9F8-3A25-F750-9AEFFE28ECC4}"/>
              </a:ext>
            </a:extLst>
          </p:cNvPr>
          <p:cNvSpPr/>
          <p:nvPr/>
        </p:nvSpPr>
        <p:spPr>
          <a:xfrm>
            <a:off x="3310302" y="3403710"/>
            <a:ext cx="5925935" cy="1070865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" name="그림 6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C473CD61-2AE8-EE64-0447-0610A02321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68" y="1131273"/>
            <a:ext cx="294732" cy="294732"/>
          </a:xfrm>
          <a:prstGeom prst="rect">
            <a:avLst/>
          </a:prstGeom>
        </p:spPr>
      </p:pic>
      <p:pic>
        <p:nvPicPr>
          <p:cNvPr id="13" name="그림 12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8D66E68E-B4D1-F519-7B13-4333819B98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68" y="3256345"/>
            <a:ext cx="294733" cy="29473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88AE66D-D202-0585-4322-591C67A566F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FC964-EEF4-91A4-E481-DCD9C0E6ADB4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A38C77-2755-22F5-455B-51859FCAB2A3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CEB1E-AEA5-1FD3-2D90-C68158A0231B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7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D6283C9-137F-314D-D7E0-3C21D4BD6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 t="28571" r="23056" b="17714"/>
          <a:stretch/>
        </p:blipFill>
        <p:spPr>
          <a:xfrm>
            <a:off x="789714" y="1902912"/>
            <a:ext cx="6168037" cy="4262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424478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517151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용어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추천영상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주식용어사전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0" y="3040371"/>
            <a:ext cx="31848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Dictionary / Video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– Stock terms Dictionary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499411"/>
            <a:ext cx="4163663" cy="9616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용어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추천영상 화면 상단에 등장하는 주식용어사전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생소하거나 필수로 알아야 하는 주식 전문용어를   운영진이 직접 선정해 쉽게 풀이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A21839E-4433-5B24-AF7B-95B39A8B419A}"/>
              </a:ext>
            </a:extLst>
          </p:cNvPr>
          <p:cNvSpPr txBox="1"/>
          <p:nvPr/>
        </p:nvSpPr>
        <p:spPr>
          <a:xfrm>
            <a:off x="7580661" y="4656354"/>
            <a:ext cx="4163663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주식용어검색창에 임의의 용어 입력 후 돋보기      버튼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용어 해석 제공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선정한 주식전문용어 리스트가 알파벳 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  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가나다 순으로 정렬되어 제공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페이지로 이동하는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클릭한 주식전문용어의 해석이 출력되는  공간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D18568-9341-63FC-60AC-FC04E26B2A2E}"/>
              </a:ext>
            </a:extLst>
          </p:cNvPr>
          <p:cNvSpPr/>
          <p:nvPr/>
        </p:nvSpPr>
        <p:spPr>
          <a:xfrm>
            <a:off x="3046579" y="2074865"/>
            <a:ext cx="1807335" cy="298522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그림 8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812182B2-D929-142D-4A0A-58DE703684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55" y="1919012"/>
            <a:ext cx="276446" cy="2764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BF85B-C5B9-7832-819C-1A2CB7CAFC37}"/>
              </a:ext>
            </a:extLst>
          </p:cNvPr>
          <p:cNvSpPr/>
          <p:nvPr/>
        </p:nvSpPr>
        <p:spPr>
          <a:xfrm>
            <a:off x="2413874" y="2694841"/>
            <a:ext cx="2807581" cy="1771825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ED5A7920-F1C8-A26B-EA89-E89A77747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74" y="2557042"/>
            <a:ext cx="275598" cy="2755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66CEE1-2788-8D86-0AED-17551022BFD2}"/>
              </a:ext>
            </a:extLst>
          </p:cNvPr>
          <p:cNvSpPr/>
          <p:nvPr/>
        </p:nvSpPr>
        <p:spPr>
          <a:xfrm>
            <a:off x="3013133" y="4627769"/>
            <a:ext cx="1680210" cy="272415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9" name="그림 18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3A5A8D0E-C7F5-D0D2-B3E7-FFA76594EB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64" y="4624227"/>
            <a:ext cx="272415" cy="2724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C1F571-2065-0AB8-3096-744123FAACAB}"/>
              </a:ext>
            </a:extLst>
          </p:cNvPr>
          <p:cNvSpPr/>
          <p:nvPr/>
        </p:nvSpPr>
        <p:spPr>
          <a:xfrm>
            <a:off x="2010906" y="5035187"/>
            <a:ext cx="3667081" cy="810471"/>
          </a:xfrm>
          <a:prstGeom prst="rect">
            <a:avLst/>
          </a:prstGeom>
          <a:noFill/>
          <a:ln w="28575">
            <a:solidFill>
              <a:srgbClr val="FFE76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1" name="그림 20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1EEFE396-5183-95AC-F11A-C8F1B00E2D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89" y="4870737"/>
            <a:ext cx="275598" cy="27559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E50F647-BA33-D337-E817-E43B26DEF864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138C3-D13F-22E2-AF04-7281F85034B4}"/>
              </a:ext>
            </a:extLst>
          </p:cNvPr>
          <p:cNvSpPr txBox="1"/>
          <p:nvPr/>
        </p:nvSpPr>
        <p:spPr>
          <a:xfrm>
            <a:off x="1754332" y="256843"/>
            <a:ext cx="28969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뉴스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 용어 및 추천영상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588BC-E5FB-C7A8-9BD5-8DA8EA5AF003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32616-21C1-787E-034B-95E20EA7000A}"/>
              </a:ext>
            </a:extLst>
          </p:cNvPr>
          <p:cNvSpPr txBox="1"/>
          <p:nvPr/>
        </p:nvSpPr>
        <p:spPr>
          <a:xfrm>
            <a:off x="1750341" y="692286"/>
            <a:ext cx="197842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Ne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ws / Dictionary and Video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68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3-5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게시판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마이페이지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293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Bulletin Board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/ My Page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53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C3C2D3F-D8FC-8B1C-D947-E45D52884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7" y="2056557"/>
            <a:ext cx="7653072" cy="3818768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C549E17-6C11-8C86-05CB-1D1246A28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23" y="2469107"/>
            <a:ext cx="4224295" cy="299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8242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2-2</a:t>
            </a:r>
          </a:p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66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2097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Database Design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5744503" y="6170036"/>
            <a:ext cx="327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Part 2 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32324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D1325C-882B-D45C-FE5D-DAFD6F0C7AB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AC1EC-7585-0FB4-EFC4-5AE32CA835BC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BAD33-077D-9675-0EC7-502AE6962E6D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D61E0-4FB2-57ED-E820-A4A0AA34839F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907A647-FC79-6999-3E89-FCF07E1837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0" y="2054753"/>
            <a:ext cx="7653072" cy="3817218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2D57CB4-7D48-7103-7FD2-3ED6B4BF37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89" y="2270375"/>
            <a:ext cx="4224295" cy="33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3392100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2484773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게시글 상세 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게시글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007993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Post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Detail Page – Post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3467033"/>
            <a:ext cx="4163663" cy="30299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작성한 게시물일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최상단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중앙에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등장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페이지로 이동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최상단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우측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목록보기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이전   전체 게시글 페이지로 이동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작성자의 닉네임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게시글의 제목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게시글의 조회수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실시간으로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카운트되어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올라감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게시글의 내용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게시글에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첨부된 이미지 파일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1D45F5C-A404-E6AA-3DFD-B60FC8D9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3" t="38379" r="31076" b="12489"/>
          <a:stretch/>
        </p:blipFill>
        <p:spPr>
          <a:xfrm>
            <a:off x="447675" y="2258432"/>
            <a:ext cx="6747250" cy="3327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18">
            <a:extLst>
              <a:ext uri="{FF2B5EF4-FFF2-40B4-BE49-F238E27FC236}">
                <a16:creationId xmlns:a16="http://schemas.microsoft.com/office/drawing/2014/main" id="{D5D9C658-9C60-1296-539B-DB270791352A}"/>
              </a:ext>
            </a:extLst>
          </p:cNvPr>
          <p:cNvSpPr/>
          <p:nvPr/>
        </p:nvSpPr>
        <p:spPr>
          <a:xfrm>
            <a:off x="3776345" y="2322316"/>
            <a:ext cx="588775" cy="281764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4" name="그림 13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62A2AA57-F3ED-A70A-B67D-848B0C457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74" y="2130199"/>
            <a:ext cx="298596" cy="298596"/>
          </a:xfrm>
          <a:prstGeom prst="rect">
            <a:avLst/>
          </a:prstGeom>
        </p:spPr>
      </p:pic>
      <p:pic>
        <p:nvPicPr>
          <p:cNvPr id="20" name="그림 19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7EB3C0D9-0081-3591-9CCE-90263A8CF7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4" y="2696182"/>
            <a:ext cx="298596" cy="298596"/>
          </a:xfrm>
          <a:prstGeom prst="rect">
            <a:avLst/>
          </a:prstGeom>
        </p:spPr>
      </p:pic>
      <p:sp>
        <p:nvSpPr>
          <p:cNvPr id="22" name="직사각형 18">
            <a:extLst>
              <a:ext uri="{FF2B5EF4-FFF2-40B4-BE49-F238E27FC236}">
                <a16:creationId xmlns:a16="http://schemas.microsoft.com/office/drawing/2014/main" id="{71952C7E-978A-5585-12C9-B6BA6683784C}"/>
              </a:ext>
            </a:extLst>
          </p:cNvPr>
          <p:cNvSpPr/>
          <p:nvPr/>
        </p:nvSpPr>
        <p:spPr>
          <a:xfrm>
            <a:off x="6545401" y="2314208"/>
            <a:ext cx="588775" cy="281764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3" name="그림 22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470F06F1-2626-62E5-C130-2253E918A0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09" y="2130199"/>
            <a:ext cx="302085" cy="302085"/>
          </a:xfrm>
          <a:prstGeom prst="rect">
            <a:avLst/>
          </a:prstGeom>
        </p:spPr>
      </p:pic>
      <p:pic>
        <p:nvPicPr>
          <p:cNvPr id="24" name="그림 23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C3DF0548-3FD2-CFD9-7E11-5683798336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2" y="3082483"/>
            <a:ext cx="298597" cy="298597"/>
          </a:xfrm>
          <a:prstGeom prst="rect">
            <a:avLst/>
          </a:prstGeom>
        </p:spPr>
      </p:pic>
      <p:pic>
        <p:nvPicPr>
          <p:cNvPr id="25" name="그림 24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3F4E4EE2-D4C5-60B1-3AC5-FA9B1D102C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4" y="3468785"/>
            <a:ext cx="295148" cy="295148"/>
          </a:xfrm>
          <a:prstGeom prst="rect">
            <a:avLst/>
          </a:prstGeom>
        </p:spPr>
      </p:pic>
      <p:pic>
        <p:nvPicPr>
          <p:cNvPr id="26" name="그림 25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9DF2C7F8-8A17-6F53-94C8-59E718B80B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4" y="3851638"/>
            <a:ext cx="295148" cy="295148"/>
          </a:xfrm>
          <a:prstGeom prst="rect">
            <a:avLst/>
          </a:prstGeom>
        </p:spPr>
      </p:pic>
      <p:pic>
        <p:nvPicPr>
          <p:cNvPr id="28" name="그림 27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85F967C0-45B1-70F0-FE11-B1EFA3E157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1" y="5109529"/>
            <a:ext cx="295148" cy="29514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8300875-7F0F-FDA6-2AFA-0AD6FA2FFE6D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23278-A33E-02B6-9A5D-9062EC83F79F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28886-F545-1D9E-CD5F-E1C18D8D696B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69171-F495-FA85-3D45-A2DBE483F3CB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32308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7160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80874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게시글 상세 화면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–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댓글 창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4331968"/>
            <a:ext cx="29658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Post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Detail Page – Reply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791008"/>
            <a:ext cx="4163663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우측 댓글 창에서 댓글 입력 후 하단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댓글 등록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게시물에 달린 모든 댓글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작성한 댓글일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우측 하단에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    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활성화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6329894-BDFD-3248-B1F4-B8F979DB0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0" t="36701" r="814" b="10476"/>
          <a:stretch/>
        </p:blipFill>
        <p:spPr>
          <a:xfrm>
            <a:off x="1724025" y="1748603"/>
            <a:ext cx="4371112" cy="4383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18">
            <a:extLst>
              <a:ext uri="{FF2B5EF4-FFF2-40B4-BE49-F238E27FC236}">
                <a16:creationId xmlns:a16="http://schemas.microsoft.com/office/drawing/2014/main" id="{81EF432E-DAF5-CA41-8F5A-4DDE76D641BF}"/>
              </a:ext>
            </a:extLst>
          </p:cNvPr>
          <p:cNvSpPr/>
          <p:nvPr/>
        </p:nvSpPr>
        <p:spPr>
          <a:xfrm>
            <a:off x="1986295" y="2499209"/>
            <a:ext cx="3791831" cy="1017568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7" name="그림 6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FD5CE709-BF15-6565-46FB-F94B2BA774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4" y="2292656"/>
            <a:ext cx="298596" cy="298596"/>
          </a:xfrm>
          <a:prstGeom prst="rect">
            <a:avLst/>
          </a:prstGeom>
        </p:spPr>
      </p:pic>
      <p:sp>
        <p:nvSpPr>
          <p:cNvPr id="8" name="직사각형 18">
            <a:extLst>
              <a:ext uri="{FF2B5EF4-FFF2-40B4-BE49-F238E27FC236}">
                <a16:creationId xmlns:a16="http://schemas.microsoft.com/office/drawing/2014/main" id="{CC77B29C-1F8E-7310-3717-E67576BFF797}"/>
              </a:ext>
            </a:extLst>
          </p:cNvPr>
          <p:cNvSpPr/>
          <p:nvPr/>
        </p:nvSpPr>
        <p:spPr>
          <a:xfrm>
            <a:off x="1975898" y="3787482"/>
            <a:ext cx="3791831" cy="1641767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그림 8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9322E974-357D-F5F9-818E-18C64010E2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4" y="3596981"/>
            <a:ext cx="302085" cy="302085"/>
          </a:xfrm>
          <a:prstGeom prst="rect">
            <a:avLst/>
          </a:prstGeom>
        </p:spPr>
      </p:pic>
      <p:sp>
        <p:nvSpPr>
          <p:cNvPr id="11" name="직사각형 18">
            <a:extLst>
              <a:ext uri="{FF2B5EF4-FFF2-40B4-BE49-F238E27FC236}">
                <a16:creationId xmlns:a16="http://schemas.microsoft.com/office/drawing/2014/main" id="{9EBB07F5-43BC-7CA0-7FCF-0A0BBCCFCB5B}"/>
              </a:ext>
            </a:extLst>
          </p:cNvPr>
          <p:cNvSpPr/>
          <p:nvPr/>
        </p:nvSpPr>
        <p:spPr>
          <a:xfrm>
            <a:off x="5010150" y="4876800"/>
            <a:ext cx="757579" cy="446816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2" name="그림 11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E87CB7A-C48B-E4AD-B64C-D21C998D10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52" y="4697025"/>
            <a:ext cx="302085" cy="30208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B34A08-46AF-7A5A-4F0F-82C0781835FF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61124-1FD1-6BAB-874F-B12F52202821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F1EF5-58CF-C1DB-C77E-F21CCD78A888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28DCD1-7CED-B7F4-21DE-BE6E7A781B37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364271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/>
          <p:cNvSpPr txBox="1"/>
          <p:nvPr/>
        </p:nvSpPr>
        <p:spPr>
          <a:xfrm>
            <a:off x="7580662" y="4995925"/>
            <a:ext cx="4292600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로그인 후 작성한 게시글일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상단 중앙부에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버튼이 활성화됨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작성한 댓글의 경우 댓글 창 오른쪽 하단에   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버튼이 활성화됨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817543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910216"/>
            <a:ext cx="4126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본인 작성 </a:t>
            </a:r>
            <a:r>
              <a:rPr lang="ko-KR" altLang="en-US" sz="2800" spc="-300">
                <a:solidFill>
                  <a:srgbClr val="5D5B5B"/>
                </a:solidFill>
                <a:latin typeface="나눔스퀘어 ExtraBold"/>
                <a:ea typeface="나눔스퀘어 ExtraBold"/>
              </a:rPr>
              <a:t>게시글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댓글일 경우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4433436"/>
            <a:ext cx="208603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If the post is written by you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AF49ECA-7448-92C5-3A97-3FF677C03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0" t="36486" r="29914" b="11150"/>
          <a:stretch/>
        </p:blipFill>
        <p:spPr>
          <a:xfrm>
            <a:off x="318738" y="1324836"/>
            <a:ext cx="5476599" cy="2790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FBA8720-3FA4-6E31-9002-8345C8585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0" t="36701" r="814" b="10476"/>
          <a:stretch/>
        </p:blipFill>
        <p:spPr>
          <a:xfrm>
            <a:off x="3196929" y="2925956"/>
            <a:ext cx="3612086" cy="3622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18">
            <a:extLst>
              <a:ext uri="{FF2B5EF4-FFF2-40B4-BE49-F238E27FC236}">
                <a16:creationId xmlns:a16="http://schemas.microsoft.com/office/drawing/2014/main" id="{D73F4F6B-3BDC-9208-89C8-C4B6099164B2}"/>
              </a:ext>
            </a:extLst>
          </p:cNvPr>
          <p:cNvSpPr/>
          <p:nvPr/>
        </p:nvSpPr>
        <p:spPr>
          <a:xfrm>
            <a:off x="2728636" y="1464738"/>
            <a:ext cx="936586" cy="222097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46E8C8BB-C029-EF26-7B33-9A0E4AB3E334}"/>
              </a:ext>
            </a:extLst>
          </p:cNvPr>
          <p:cNvSpPr/>
          <p:nvPr/>
        </p:nvSpPr>
        <p:spPr>
          <a:xfrm>
            <a:off x="3383824" y="5266798"/>
            <a:ext cx="3207476" cy="694954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6D392987-1C38-1A9A-0DB3-DFFE64FA08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45" y="1291435"/>
            <a:ext cx="325226" cy="325226"/>
          </a:xfrm>
          <a:prstGeom prst="rect">
            <a:avLst/>
          </a:prstGeom>
        </p:spPr>
      </p:pic>
      <p:pic>
        <p:nvPicPr>
          <p:cNvPr id="14" name="그림 13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07F40419-0DB7-3340-743F-CA0A645AB8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34" y="5153808"/>
            <a:ext cx="329026" cy="32902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6A5911-1629-175F-2C14-FD2F1FA8A02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FAE20-EAC4-0695-C68D-7FFE0C559FC7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DDEAF-65C4-16EF-248E-4A105D1BF21D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6998E-8D92-83BB-3200-EFEAB38673B7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262206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B04A782-2B3A-9234-BEAA-21DC3EBE2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36701" r="30469" b="11667"/>
          <a:stretch/>
        </p:blipFill>
        <p:spPr>
          <a:xfrm>
            <a:off x="318737" y="1325548"/>
            <a:ext cx="5476599" cy="2799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B8945D0-6669-F748-D2F6-51CDD074E1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0" t="36701" r="814" b="10476"/>
          <a:stretch/>
        </p:blipFill>
        <p:spPr>
          <a:xfrm>
            <a:off x="3192792" y="2925956"/>
            <a:ext cx="3612086" cy="3622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/>
          <p:cNvSpPr txBox="1"/>
          <p:nvPr/>
        </p:nvSpPr>
        <p:spPr>
          <a:xfrm>
            <a:off x="7580662" y="4995925"/>
            <a:ext cx="4292600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 회원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작성한 게시글일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테이블 상단 중앙부에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버튼이 사라짐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 본인 이외에는 절대 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삭제가 불가능 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본인이 작성한 댓글에만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활성화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817543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3910216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타 회원 작성 게시글일 경우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4433436"/>
            <a:ext cx="31658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If the post is written by another member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0" name="직사각형 18">
            <a:extLst>
              <a:ext uri="{FF2B5EF4-FFF2-40B4-BE49-F238E27FC236}">
                <a16:creationId xmlns:a16="http://schemas.microsoft.com/office/drawing/2014/main" id="{D73F4F6B-3BDC-9208-89C8-C4B6099164B2}"/>
              </a:ext>
            </a:extLst>
          </p:cNvPr>
          <p:cNvSpPr/>
          <p:nvPr/>
        </p:nvSpPr>
        <p:spPr>
          <a:xfrm>
            <a:off x="2728636" y="1464738"/>
            <a:ext cx="936586" cy="222097"/>
          </a:xfrm>
          <a:prstGeom prst="rect">
            <a:avLst/>
          </a:prstGeom>
          <a:noFill/>
          <a:ln w="38100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직사각형 18">
            <a:extLst>
              <a:ext uri="{FF2B5EF4-FFF2-40B4-BE49-F238E27FC236}">
                <a16:creationId xmlns:a16="http://schemas.microsoft.com/office/drawing/2014/main" id="{46E8C8BB-C029-EF26-7B33-9A0E4AB3E334}"/>
              </a:ext>
            </a:extLst>
          </p:cNvPr>
          <p:cNvSpPr/>
          <p:nvPr/>
        </p:nvSpPr>
        <p:spPr>
          <a:xfrm>
            <a:off x="3383824" y="4628622"/>
            <a:ext cx="3207476" cy="764639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6D392987-1C38-1A9A-0DB3-DFFE64FA08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7" y="1292147"/>
            <a:ext cx="324514" cy="324514"/>
          </a:xfrm>
          <a:prstGeom prst="rect">
            <a:avLst/>
          </a:prstGeom>
        </p:spPr>
      </p:pic>
      <p:pic>
        <p:nvPicPr>
          <p:cNvPr id="14" name="그림 13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07F40419-0DB7-3340-743F-CA0A645AB8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54" y="4516353"/>
            <a:ext cx="328306" cy="32830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97840A-B4DF-1A97-05B2-44801C0964DD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D3B00-B4F6-46C1-8751-160FDD115FAC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E27B3-C258-C1E1-BFBB-E6A1B4363946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84573-5E81-A53D-376E-6A8741E64EB5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12448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474916" y="1710796"/>
            <a:ext cx="4996777" cy="451028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827003" y="2848822"/>
            <a:ext cx="4292600" cy="243900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제목란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내용란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파일 </a:t>
            </a:r>
            <a:r>
              <a:rPr lang="ko-KR" altLang="en-US" sz="16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첨부란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등록 버튼 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6793939" y="2647542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9001878" y="2877397"/>
            <a:ext cx="191110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작성자가 게시물 제목 작성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9001878" y="3474186"/>
            <a:ext cx="1933543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작성자가 게시물 내용 작성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9001878" y="4070975"/>
            <a:ext cx="211772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버튼 클릭 시 이미지 파일 첨부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jpg / </a:t>
            </a:r>
            <a:r>
              <a:rPr lang="en-US" altLang="ko-KR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png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gif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파일이 아닌 파일 첨부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6795167" y="2018775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새 글 쓰기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8878842" y="2183351"/>
            <a:ext cx="2292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New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Post</a:t>
            </a: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A1BC643-B9F4-E4B3-321D-D2A515AA7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972" r="72734" b="36667"/>
          <a:stretch/>
        </p:blipFill>
        <p:spPr>
          <a:xfrm>
            <a:off x="1551148" y="1563258"/>
            <a:ext cx="4165938" cy="4586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8">
            <a:extLst>
              <a:ext uri="{FF2B5EF4-FFF2-40B4-BE49-F238E27FC236}">
                <a16:creationId xmlns:a16="http://schemas.microsoft.com/office/drawing/2014/main" id="{F5FD7077-CF91-6337-2C89-1F74AC2B2283}"/>
              </a:ext>
            </a:extLst>
          </p:cNvPr>
          <p:cNvSpPr/>
          <p:nvPr/>
        </p:nvSpPr>
        <p:spPr>
          <a:xfrm>
            <a:off x="1903852" y="2693335"/>
            <a:ext cx="3830198" cy="299656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4" name="그림 23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74A1E1C6-B5C5-535B-4112-AD8653D3B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52" y="2538809"/>
            <a:ext cx="275673" cy="275673"/>
          </a:xfrm>
          <a:prstGeom prst="rect">
            <a:avLst/>
          </a:prstGeom>
        </p:spPr>
      </p:pic>
      <p:sp>
        <p:nvSpPr>
          <p:cNvPr id="25" name="직사각형 18">
            <a:extLst>
              <a:ext uri="{FF2B5EF4-FFF2-40B4-BE49-F238E27FC236}">
                <a16:creationId xmlns:a16="http://schemas.microsoft.com/office/drawing/2014/main" id="{C6D05E27-5407-FDB6-62F2-FBF726CA4B51}"/>
              </a:ext>
            </a:extLst>
          </p:cNvPr>
          <p:cNvSpPr/>
          <p:nvPr/>
        </p:nvSpPr>
        <p:spPr>
          <a:xfrm>
            <a:off x="1903852" y="2992992"/>
            <a:ext cx="3830198" cy="1831368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F0ABD6-3987-9052-8A5E-5DC4018DDB81}"/>
              </a:ext>
            </a:extLst>
          </p:cNvPr>
          <p:cNvSpPr/>
          <p:nvPr/>
        </p:nvSpPr>
        <p:spPr>
          <a:xfrm>
            <a:off x="1903367" y="4824360"/>
            <a:ext cx="3830198" cy="283972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1" name="그림 30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F4380262-6251-439E-4DC1-C814AD44AB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2" y="2976398"/>
            <a:ext cx="278894" cy="278894"/>
          </a:xfrm>
          <a:prstGeom prst="rect">
            <a:avLst/>
          </a:prstGeom>
        </p:spPr>
      </p:pic>
      <p:pic>
        <p:nvPicPr>
          <p:cNvPr id="32" name="그림 31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8F6795FC-3644-31B7-F59C-A19F415ADD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52" y="4729743"/>
            <a:ext cx="275673" cy="2756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72C13B-2912-1334-7F5D-8B9760F5DFE9}"/>
              </a:ext>
            </a:extLst>
          </p:cNvPr>
          <p:cNvSpPr/>
          <p:nvPr/>
        </p:nvSpPr>
        <p:spPr>
          <a:xfrm>
            <a:off x="1750341" y="5111637"/>
            <a:ext cx="1812009" cy="524356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그림 33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B2423BC-324A-E4F9-7D23-CBB984A3D8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30" y="5217029"/>
            <a:ext cx="278895" cy="2788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2658E5E-D3D9-617C-C57B-2BA2486E6C8B}"/>
              </a:ext>
            </a:extLst>
          </p:cNvPr>
          <p:cNvSpPr txBox="1"/>
          <p:nvPr/>
        </p:nvSpPr>
        <p:spPr>
          <a:xfrm>
            <a:off x="9001877" y="4862646"/>
            <a:ext cx="2169049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저장 버튼 클릭 시 게시글 등록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초기화 버튼 클릭 시 모든 입력 창 비움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목록 버튼 클릭 시 전체 게시판으로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8043DB-3895-CD41-B46B-8FA85E9B94A2}"/>
              </a:ext>
            </a:extLst>
          </p:cNvPr>
          <p:cNvSpPr/>
          <p:nvPr/>
        </p:nvSpPr>
        <p:spPr>
          <a:xfrm>
            <a:off x="1834025" y="2295525"/>
            <a:ext cx="718675" cy="24328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B87FDE-DC6A-2627-13B9-7BADB07E0D07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6CE07-9201-7EF0-6299-8BC084C28F22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2E65E-9571-B8EB-CCC7-41D51D7CAFDD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13D22-05FD-DAEB-58E8-A4CE148A5752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367875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E5CB48B-9599-3F4D-CB62-63046F3BE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r="65831" b="14584"/>
          <a:stretch/>
        </p:blipFill>
        <p:spPr>
          <a:xfrm>
            <a:off x="1551148" y="1324836"/>
            <a:ext cx="4165938" cy="5154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474915" y="1603580"/>
            <a:ext cx="4996777" cy="47247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827002" y="2741606"/>
            <a:ext cx="4292600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제목 수정란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내용 수정란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파일 </a:t>
            </a:r>
            <a:r>
              <a:rPr lang="ko-KR" altLang="en-US" sz="16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첨부란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수정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버튼 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6793938" y="2540326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9001877" y="2770181"/>
            <a:ext cx="191110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작성자가 게시물 제목 수정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9001877" y="3366970"/>
            <a:ext cx="1888659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작성자가 게시물 내용 수정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9001877" y="3963759"/>
            <a:ext cx="211772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버튼 클릭 시 이미지 파일 첨부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기존파일삭제 체크 시 이전      이미지 파일 삭제 후 업로드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jpg / </a:t>
            </a:r>
            <a:r>
              <a:rPr lang="en-US" altLang="ko-KR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png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/ gif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파일이 아닌 파일 첨부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6795166" y="1911559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수정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삭제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8878841" y="2076135"/>
            <a:ext cx="2292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Edit/Delete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20" name="직사각형 18">
            <a:extLst>
              <a:ext uri="{FF2B5EF4-FFF2-40B4-BE49-F238E27FC236}">
                <a16:creationId xmlns:a16="http://schemas.microsoft.com/office/drawing/2014/main" id="{F5FD7077-CF91-6337-2C89-1F74AC2B2283}"/>
              </a:ext>
            </a:extLst>
          </p:cNvPr>
          <p:cNvSpPr/>
          <p:nvPr/>
        </p:nvSpPr>
        <p:spPr>
          <a:xfrm>
            <a:off x="1847418" y="2579295"/>
            <a:ext cx="3869667" cy="29965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4" name="그림 23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74A1E1C6-B5C5-535B-4112-AD8653D3B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36" y="2328113"/>
            <a:ext cx="279012" cy="279012"/>
          </a:xfrm>
          <a:prstGeom prst="rect">
            <a:avLst/>
          </a:prstGeom>
        </p:spPr>
      </p:pic>
      <p:sp>
        <p:nvSpPr>
          <p:cNvPr id="25" name="직사각형 18">
            <a:extLst>
              <a:ext uri="{FF2B5EF4-FFF2-40B4-BE49-F238E27FC236}">
                <a16:creationId xmlns:a16="http://schemas.microsoft.com/office/drawing/2014/main" id="{C6D05E27-5407-FDB6-62F2-FBF726CA4B51}"/>
              </a:ext>
            </a:extLst>
          </p:cNvPr>
          <p:cNvSpPr/>
          <p:nvPr/>
        </p:nvSpPr>
        <p:spPr>
          <a:xfrm>
            <a:off x="1847419" y="2878952"/>
            <a:ext cx="3869668" cy="1431668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F0ABD6-3987-9052-8A5E-5DC4018DDB81}"/>
              </a:ext>
            </a:extLst>
          </p:cNvPr>
          <p:cNvSpPr/>
          <p:nvPr/>
        </p:nvSpPr>
        <p:spPr>
          <a:xfrm>
            <a:off x="1847418" y="4310620"/>
            <a:ext cx="3869668" cy="152241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1" name="그림 30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F4380262-6251-439E-4DC1-C814AD44AB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76" y="2881404"/>
            <a:ext cx="282272" cy="282272"/>
          </a:xfrm>
          <a:prstGeom prst="rect">
            <a:avLst/>
          </a:prstGeom>
        </p:spPr>
      </p:pic>
      <p:pic>
        <p:nvPicPr>
          <p:cNvPr id="32" name="그림 31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8F6795FC-3644-31B7-F59C-A19F415ADD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36" y="4302067"/>
            <a:ext cx="279012" cy="27901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72C13B-2912-1334-7F5D-8B9760F5DFE9}"/>
              </a:ext>
            </a:extLst>
          </p:cNvPr>
          <p:cNvSpPr/>
          <p:nvPr/>
        </p:nvSpPr>
        <p:spPr>
          <a:xfrm>
            <a:off x="1672591" y="5833037"/>
            <a:ext cx="1503466" cy="383828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4" name="그림 33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B2423BC-324A-E4F9-7D23-CBB984A3D8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25" y="5982429"/>
            <a:ext cx="282273" cy="2822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2658E5E-D3D9-617C-C57B-2BA2486E6C8B}"/>
              </a:ext>
            </a:extLst>
          </p:cNvPr>
          <p:cNvSpPr txBox="1"/>
          <p:nvPr/>
        </p:nvSpPr>
        <p:spPr>
          <a:xfrm>
            <a:off x="9003563" y="5162288"/>
            <a:ext cx="229208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수정 버튼 클릭 시 게시글 재등록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삭제 버튼 클릭 시 게시글 삭제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목록 버튼 클릭 시 전체 게시판     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477DD12-AF0B-45CC-B39B-AEE0F794FB98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D87D5-01E5-DE9E-C8DB-9EAA7381E40E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F3D71-44A6-8A82-39AA-A52F0BC4D0BE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C2A30-3948-418D-E26A-8E6E2E34F682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28471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284517"/>
            <a:ext cx="4996777" cy="5362851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2387708"/>
            <a:ext cx="4292600" cy="395537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닉네임</a:t>
            </a:r>
            <a:endParaRPr lang="ko-KR" altLang="en-US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아이디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</a:t>
            </a:r>
            <a:r>
              <a:rPr lang="ko-KR" altLang="en-US" sz="14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변경란</a:t>
            </a:r>
            <a:endParaRPr lang="ko-KR" altLang="en-US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ko-KR" altLang="en-US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비밀번호 확인란</a:t>
            </a: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이름</a:t>
            </a: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</a:t>
            </a:r>
            <a:r>
              <a:rPr lang="ko-KR" altLang="en-US" sz="14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변경란</a:t>
            </a: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버튼</a:t>
            </a:r>
            <a:endParaRPr lang="en-US" altLang="ko-KR" sz="14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4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4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화면 이동 버튼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6415023" y="2125465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1" y="2460341"/>
            <a:ext cx="133402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회원 닉네임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1" y="2964628"/>
            <a:ext cx="132921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회원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9069" y="3446757"/>
            <a:ext cx="133402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 비밀번호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1" y="3951044"/>
            <a:ext cx="1467068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 비밀번호 재확인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E6DD4-161E-8BD3-D7C7-69E8AABF0182}"/>
              </a:ext>
            </a:extLst>
          </p:cNvPr>
          <p:cNvSpPr txBox="1"/>
          <p:nvPr/>
        </p:nvSpPr>
        <p:spPr>
          <a:xfrm>
            <a:off x="8775361" y="4462958"/>
            <a:ext cx="122341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회원 이름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6416251" y="1496698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마이페이지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8080821" y="1661274"/>
            <a:ext cx="24160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y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21B7466-BEBF-FE57-3C94-03ECE66EA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93" y="1752386"/>
            <a:ext cx="2544051" cy="4348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직사각형 18"/>
          <p:cNvSpPr/>
          <p:nvPr/>
        </p:nvSpPr>
        <p:spPr>
          <a:xfrm>
            <a:off x="2290509" y="2364056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0C8937A5-7E11-F3B2-1969-CE5024467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91" y="2147771"/>
            <a:ext cx="353975" cy="353975"/>
          </a:xfrm>
          <a:prstGeom prst="rect">
            <a:avLst/>
          </a:prstGeom>
        </p:spPr>
      </p:pic>
      <p:sp>
        <p:nvSpPr>
          <p:cNvPr id="12" name="직사각형 18">
            <a:extLst>
              <a:ext uri="{FF2B5EF4-FFF2-40B4-BE49-F238E27FC236}">
                <a16:creationId xmlns:a16="http://schemas.microsoft.com/office/drawing/2014/main" id="{340E5F2C-770D-13BF-ED25-678000EA5EE2}"/>
              </a:ext>
            </a:extLst>
          </p:cNvPr>
          <p:cNvSpPr/>
          <p:nvPr/>
        </p:nvSpPr>
        <p:spPr>
          <a:xfrm>
            <a:off x="2290509" y="2870376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1DC33A8D-E7F4-06F2-7A2C-F2C2ADFC2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55" y="2661360"/>
            <a:ext cx="358111" cy="358111"/>
          </a:xfrm>
          <a:prstGeom prst="rect">
            <a:avLst/>
          </a:prstGeom>
        </p:spPr>
      </p:pic>
      <p:sp>
        <p:nvSpPr>
          <p:cNvPr id="15" name="직사각형 18">
            <a:extLst>
              <a:ext uri="{FF2B5EF4-FFF2-40B4-BE49-F238E27FC236}">
                <a16:creationId xmlns:a16="http://schemas.microsoft.com/office/drawing/2014/main" id="{B5B11811-0723-BB43-FB69-59513529136A}"/>
              </a:ext>
            </a:extLst>
          </p:cNvPr>
          <p:cNvSpPr/>
          <p:nvPr/>
        </p:nvSpPr>
        <p:spPr>
          <a:xfrm>
            <a:off x="2302290" y="3347210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DCAC9A-5EAD-0FEE-0663-59D7E797CB84}"/>
              </a:ext>
            </a:extLst>
          </p:cNvPr>
          <p:cNvSpPr/>
          <p:nvPr/>
        </p:nvSpPr>
        <p:spPr>
          <a:xfrm>
            <a:off x="2302290" y="3853530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6" name="그림 15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D6C7948-B3A0-CD66-A29C-A5D717774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8" y="3197939"/>
            <a:ext cx="353975" cy="353975"/>
          </a:xfrm>
          <a:prstGeom prst="rect">
            <a:avLst/>
          </a:prstGeom>
        </p:spPr>
      </p:pic>
      <p:pic>
        <p:nvPicPr>
          <p:cNvPr id="18" name="그림 17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DB5D7DE-510E-C2D5-D0B5-1A1659BA0F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911" y="3705684"/>
            <a:ext cx="358112" cy="35811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D4C3CA-DB61-88C9-8F53-DB6466BA392A}"/>
              </a:ext>
            </a:extLst>
          </p:cNvPr>
          <p:cNvSpPr/>
          <p:nvPr/>
        </p:nvSpPr>
        <p:spPr>
          <a:xfrm>
            <a:off x="2302290" y="4359850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3D1F1DE5-F441-3FB8-44F9-C4A65C5490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8" y="4220472"/>
            <a:ext cx="353975" cy="353975"/>
          </a:xfrm>
          <a:prstGeom prst="rect">
            <a:avLst/>
          </a:prstGeom>
        </p:spPr>
      </p:pic>
      <p:sp>
        <p:nvSpPr>
          <p:cNvPr id="9" name="직사각형 18">
            <a:extLst>
              <a:ext uri="{FF2B5EF4-FFF2-40B4-BE49-F238E27FC236}">
                <a16:creationId xmlns:a16="http://schemas.microsoft.com/office/drawing/2014/main" id="{59F21145-64DD-199B-38E3-C9FA7DD85B1E}"/>
              </a:ext>
            </a:extLst>
          </p:cNvPr>
          <p:cNvSpPr/>
          <p:nvPr/>
        </p:nvSpPr>
        <p:spPr>
          <a:xfrm>
            <a:off x="2310334" y="4828344"/>
            <a:ext cx="2074418" cy="268767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3" name="그림 32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C1CF07F6-1387-FE49-1AB1-D59650E4D9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98" y="4720248"/>
            <a:ext cx="353975" cy="353975"/>
          </a:xfrm>
          <a:prstGeom prst="rect">
            <a:avLst/>
          </a:prstGeom>
        </p:spPr>
      </p:pic>
      <p:pic>
        <p:nvPicPr>
          <p:cNvPr id="35" name="그림 34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63E36B01-362E-A3B8-5A4A-F6E5431709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22" y="5220024"/>
            <a:ext cx="353975" cy="353975"/>
          </a:xfrm>
          <a:prstGeom prst="rect">
            <a:avLst/>
          </a:prstGeom>
        </p:spPr>
      </p:pic>
      <p:pic>
        <p:nvPicPr>
          <p:cNvPr id="37" name="그림 36" descr="원, 그래픽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4685140E-A75D-CDAA-D186-594BB439B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23" y="5711758"/>
            <a:ext cx="353975" cy="353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FF60DD-B0D0-9ECB-657D-34B456C3040D}"/>
              </a:ext>
            </a:extLst>
          </p:cNvPr>
          <p:cNvSpPr txBox="1"/>
          <p:nvPr/>
        </p:nvSpPr>
        <p:spPr>
          <a:xfrm>
            <a:off x="8775361" y="5039387"/>
            <a:ext cx="120097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 이메일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B12647-AD34-D192-0ADD-B497AE2FFB76}"/>
              </a:ext>
            </a:extLst>
          </p:cNvPr>
          <p:cNvSpPr txBox="1"/>
          <p:nvPr/>
        </p:nvSpPr>
        <p:spPr>
          <a:xfrm>
            <a:off x="8775361" y="6026942"/>
            <a:ext cx="2044149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클릭 시 로그인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96FF07-E88A-E6C5-E105-D8C9640DC7DA}"/>
              </a:ext>
            </a:extLst>
          </p:cNvPr>
          <p:cNvSpPr txBox="1"/>
          <p:nvPr/>
        </p:nvSpPr>
        <p:spPr>
          <a:xfrm>
            <a:off x="8775361" y="5473893"/>
            <a:ext cx="17214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클릭 시 변경된 정보로  회원정보 업데이트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220C9E-5904-782D-FE96-9A397E315C63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F0DC5-DC5A-1D18-D62A-41EA1E4C0F72}"/>
              </a:ext>
            </a:extLst>
          </p:cNvPr>
          <p:cNvSpPr txBox="1"/>
          <p:nvPr/>
        </p:nvSpPr>
        <p:spPr>
          <a:xfrm>
            <a:off x="1754332" y="256843"/>
            <a:ext cx="25202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마이페이지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667C12-B03D-DC5E-711B-BB6AB0E0D6F5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6CDA6-9662-D44F-6247-6997AE8FC858}"/>
              </a:ext>
            </a:extLst>
          </p:cNvPr>
          <p:cNvSpPr txBox="1"/>
          <p:nvPr/>
        </p:nvSpPr>
        <p:spPr>
          <a:xfrm>
            <a:off x="1750341" y="692286"/>
            <a:ext cx="17443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Bulletin Board / My Page</a:t>
            </a:r>
          </a:p>
        </p:txBody>
      </p:sp>
    </p:spTree>
    <p:extLst>
      <p:ext uri="{BB962C8B-B14F-4D97-AF65-F5344CB8AC3E}">
        <p14:creationId xmlns:p14="http://schemas.microsoft.com/office/powerpoint/2010/main" val="2976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7285" y="3262771"/>
            <a:ext cx="22307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0" spc="-3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/>
                <a:ea typeface="나눔스퀘어 Light"/>
              </a:rPr>
              <a:t>시연 및 후기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1135" y="2680659"/>
            <a:ext cx="1792605" cy="574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6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Part </a:t>
            </a:r>
            <a:r>
              <a:rPr lang="en-US" altLang="ko-KR" sz="3200" b="0" spc="60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/>
                <a:ea typeface="나눔스퀘어 Bold"/>
              </a:rPr>
              <a:t>4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668" y="198470"/>
            <a:ext cx="119043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014228" y="6666614"/>
            <a:ext cx="112672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51" y="0"/>
            <a:ext cx="12192000" cy="6858000"/>
          </a:xfrm>
          <a:prstGeom prst="rect">
            <a:avLst/>
          </a:prstGeom>
          <a:solidFill>
            <a:srgbClr val="5F5F5D">
              <a:alpha val="2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lum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3">
                    <hd:imgEffect xmlns:hd="http://schemas.haansoft.com/office/drawingml/8.0">
                      <hd:artEffectSharpenSoften amount="-100000"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"/>
          <p:cNvSpPr/>
          <p:nvPr/>
        </p:nvSpPr>
        <p:spPr>
          <a:xfrm>
            <a:off x="3890010" y="2928000"/>
            <a:ext cx="4411980" cy="10039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6000" b="0" spc="-150">
                <a:ln w="9525">
                  <a:solidFill>
                    <a:srgbClr val="404040">
                      <a:alpha val="5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프로젝트 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1048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37140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회원가입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757780"/>
          <a:ext cx="11081442" cy="467822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439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회원가입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MEM_PWD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비밀번호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5378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MEM_GENDER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8702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MEM_BIRTH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생년월일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714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MEM_EMAIL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이메일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92820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MEM_JOINDATE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가입일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SYSDATE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6658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F1D167-2F63-A29F-8479-23576410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5888385" y="1956179"/>
            <a:ext cx="415228" cy="415228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0B0AFF-0DC0-8610-54D1-A4249395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56" y="1218874"/>
            <a:ext cx="5610881" cy="757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AF52B32-9CB9-1BE6-B842-46F71A459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12" y="2404524"/>
            <a:ext cx="5605225" cy="1074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830261"/>
            <a:ext cx="9985430" cy="2814386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828801"/>
            <a:ext cx="9106241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회원가입 유효성 체크 당시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페이지에서 아이디를 입력하고 중복체크 버튼을 클릭했을 때 이미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DB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에 들어가 있는 아이디 임에도 중복체크가 통과되던 현상을 발견했다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중복체크 코드를 확인해보니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일치하는 아이디가 있을 시에도 반환 값이 달라지지 않는다는 사실을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이에 대한 해결책으로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반환된 값을 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cnt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변수에 저장한 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responseMap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에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＂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isDuplication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＂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키를 추가 후 </a:t>
            </a:r>
            <a:r>
              <a:rPr lang="en-US" altLang="ko-KR" sz="1600" spc="-150" dirty="0" err="1">
                <a:solidFill>
                  <a:srgbClr val="5D5B5B"/>
                </a:solidFill>
                <a:latin typeface="나눔스퀘어 Light"/>
                <a:ea typeface="나눔스퀘어 Light"/>
              </a:rPr>
              <a:t>cnt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값을 저장함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 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lang="en-US" altLang="ko-KR" sz="1600" spc="-150" dirty="0" err="1">
                <a:solidFill>
                  <a:srgbClr val="5D5B5B"/>
                </a:solidFill>
                <a:latin typeface="나눔스퀘어 Light"/>
                <a:ea typeface="나눔스퀘어 Light"/>
              </a:rPr>
              <a:t>cnt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값이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이상이면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true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를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0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이면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false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를 저장하여 아이디가 일치할 경우 중복체크에 정상적으로 걸리게 수정했다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1103283" y="3975250"/>
            <a:ext cx="9985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회원가입 시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,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이미 존재하는 아이디임에도 중복체크가 통과되는 현상</a:t>
            </a: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643458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</p:spTree>
    <p:extLst>
      <p:ext uri="{BB962C8B-B14F-4D97-AF65-F5344CB8AC3E}">
        <p14:creationId xmlns:p14="http://schemas.microsoft.com/office/powerpoint/2010/main" val="5364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682208"/>
            <a:ext cx="9985430" cy="29905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680748"/>
            <a:ext cx="9106241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시연 영상을 찍는 도중 웹사이트 검색창에서 종목을 검색하고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검색한 종목을 관심추가 한 뒤 뒤로 가기 버튼을 클릭했더니 관심 추가했던 종목이 빠져 보이는 현상을 발견하였다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새로 고침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(F5)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을 하면 해결될 일이었지만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사용자 입장에서 봤을 때 충분히 에러로 보일 수 있는 상황이었으며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일일이 새로 고침 키를 누르는 것이 불편하다고 느낄 사용자가 있을 것이라 판단했다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인터넷에 검색해보니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Chrome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브라우저에서 흔히 발생하는 일이었고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이에 대한 해결책으로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JSP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파일에 뒤로 가기 버튼 클릭 시 현재 웹 화면에 있는 페이지를 다시 읽어 들이는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reload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함수를 추가했다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1103283" y="3845174"/>
            <a:ext cx="99854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관심종목 추가 후 뒤로 가기 버튼 누를 시</a:t>
            </a:r>
            <a:r>
              <a:rPr lang="en-US" altLang="ko-KR" sz="26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26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추가했던 관심종목이 빠져 보이는 현상</a:t>
            </a:r>
            <a:endParaRPr kumimoji="0" lang="ko-KR" altLang="en-US" sz="2600" b="0" i="0" u="none" strike="noStrike" kern="1200" cap="none" spc="-3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495405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5F1D167-2F63-A29F-8479-23576410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800000">
            <a:off x="5888385" y="2182607"/>
            <a:ext cx="415228" cy="415228"/>
          </a:xfrm>
          <a:prstGeom prst="rect">
            <a:avLst/>
          </a:prstGeom>
        </p:spPr>
      </p:pic>
      <p:pic>
        <p:nvPicPr>
          <p:cNvPr id="12" name="그림 1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5403FAF0-EB55-D4CF-B142-CB76E97A0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96" y="1870383"/>
            <a:ext cx="3136798" cy="1039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A863256-72A1-C23D-51E4-9A2807F57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04" y="1359745"/>
            <a:ext cx="3734252" cy="20692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78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565ECE0-CE5E-51FA-0B97-1241C722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4" y="1269085"/>
            <a:ext cx="2887618" cy="2333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C9687FA-D529-8442-E843-6F13AEC9E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54" y="1334588"/>
            <a:ext cx="2911352" cy="2191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786716"/>
            <a:ext cx="9985430" cy="279696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785256"/>
            <a:ext cx="9106241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해당 기사의 조회수가 잘 올라가는지 테스트 하는 과정 당시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뉴스 게시판에서 기사를 클릭했을 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조회수가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2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씩 올라가는 현상을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조회수 증가 함수 코드를 확인해보니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기사의 제목을 누르면 해당 기사의 조회수가 올라가는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ajax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함수가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2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번 호출되고 있음을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이에 대한 해결책으로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ajax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함수가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번만 호출될 수 있도록 하여 조회수가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씩만 올라갈 수 있도록 수정했다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1103283" y="3929502"/>
            <a:ext cx="99854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뉴스 기사 클릭 시</a:t>
            </a:r>
            <a:r>
              <a:rPr kumimoji="0" lang="en-US" altLang="ko-KR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, </a:t>
            </a:r>
            <a:r>
              <a:rPr kumimoji="0" lang="ko-KR" altLang="en-US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해당 기사의 조회수가 </a:t>
            </a:r>
            <a:r>
              <a:rPr kumimoji="0" lang="en-US" altLang="ko-KR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2</a:t>
            </a:r>
            <a:r>
              <a:rPr kumimoji="0" lang="ko-KR" altLang="en-US" sz="30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씩 올라가는 현상</a:t>
            </a: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599913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5F1D167-2F63-A29F-8479-235764108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5888385" y="2182607"/>
            <a:ext cx="415228" cy="4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9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969599"/>
            <a:ext cx="9985430" cy="252699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968139"/>
            <a:ext cx="9106241" cy="12571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뉴스 게시판에서 </a:t>
            </a:r>
            <a:r>
              <a:rPr kumimoji="0" lang="ko-KR" altLang="en-US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페이징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처리가 잘 되었는지 확인하는 과정 당시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선택한 페이지에서 새로 고침을 할 경우 다시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페이지로 가는 현상을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관련 코드를 확인해보니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DB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와 연동 후 돌아올 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선택했던 페이지 목록 번호를 가지고 있지 않음을 발견하였다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따라서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컨트롤러에서 </a:t>
            </a:r>
            <a:r>
              <a:rPr kumimoji="0" lang="en-US" altLang="ko-KR" sz="1600" b="0" i="0" u="none" strike="noStrike" kern="1200" cap="none" spc="-150" normalizeH="0" baseline="0" noProof="0" dirty="0" err="1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HttpSession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객체에 이전에 선택한 페이지 목록 번호를 저장하고 있을 수 있도록 코드를 추가했다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1103283" y="4129976"/>
            <a:ext cx="99854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뉴스 화면에서 페이지 목록 선택 후</a:t>
            </a:r>
            <a:r>
              <a:rPr kumimoji="0" lang="en-US" altLang="ko-KR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ko-KR" altLang="en-US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새로 고침 시</a:t>
            </a:r>
            <a:r>
              <a:rPr kumimoji="0" lang="en-US" altLang="ko-KR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,</a:t>
            </a:r>
            <a:r>
              <a:rPr kumimoji="0" lang="ko-KR" altLang="en-US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다시 </a:t>
            </a:r>
            <a:r>
              <a:rPr kumimoji="0" lang="en-US" altLang="ko-KR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1</a:t>
            </a:r>
            <a:r>
              <a:rPr kumimoji="0" lang="ko-KR" altLang="en-US" sz="2600" b="0" i="0" u="none" strike="noStrike" kern="1200" cap="none" spc="-30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페이지로 가는 현상</a:t>
            </a: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782796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2352E1B-A282-B35F-B7F0-C12E9D383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946" y="1725134"/>
            <a:ext cx="6602104" cy="1593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57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7FDDCBF-2E68-070F-8FE9-CA4487511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35" y="1145282"/>
            <a:ext cx="2362275" cy="1210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C48E67D-61A0-6BBD-141D-7774B218B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71" y="2426939"/>
            <a:ext cx="3164801" cy="1190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B760BBC-1CD3-7A7E-2C3E-748AA3478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16" y="1135792"/>
            <a:ext cx="2360735" cy="1215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AA07FEBE-5831-167E-4016-AFA972BEE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83" y="2414363"/>
            <a:ext cx="3164800" cy="1196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3" y="3682208"/>
            <a:ext cx="9985430" cy="29905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7" y="4680748"/>
            <a:ext cx="9106241" cy="1848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댓글 유효성 체크 당시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댓글 입력창에 컨텐츠가 비어 있는 경우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댓글이 공백입니다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라는 경고 메시지가 떠야 했지만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띄어쓰기와 같은 공백 입력에도 댓글 등록 및 수정이 되는 현상을 발견하였다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사용자 입장에서 공백 입력만으로 댓글 등록 및 수정이 되는 현상은 사소해 보이지만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명백히 서비스의 결점으로 느껴질 것이며 만족도가 떨어질 것이라고 판단했다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이에 대한 해결책으로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앞뒤 공백을 제거하는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trim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메소드를 통해 댓글 입력창에 공백 입력 시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댓글이 공백입니다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라는 경고 메시지가 등장하게 수정했다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1103283" y="3824994"/>
            <a:ext cx="99854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댓글 입력 시</a:t>
            </a:r>
            <a:r>
              <a:rPr lang="en-US" altLang="ko-KR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공백 입력에도 등록</a:t>
            </a:r>
            <a:r>
              <a:rPr lang="en-US" altLang="ko-KR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수정 되는 현상</a:t>
            </a:r>
            <a:endParaRPr kumimoji="0" lang="ko-KR" altLang="en-US" sz="3000" b="0" i="0" u="none" strike="noStrike" kern="1200" cap="none" spc="-3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cxnSp>
        <p:nvCxnSpPr>
          <p:cNvPr id="46" name="직선 연결선 9"/>
          <p:cNvCxnSpPr/>
          <p:nvPr/>
        </p:nvCxnSpPr>
        <p:spPr>
          <a:xfrm>
            <a:off x="1372969" y="4495405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5F1D167-2F63-A29F-8479-2357641080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0800000">
            <a:off x="5888385" y="2182607"/>
            <a:ext cx="415228" cy="4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8518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문제점 및 해결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843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Problems and Solutions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6"/>
          <p:cNvSpPr/>
          <p:nvPr/>
        </p:nvSpPr>
        <p:spPr>
          <a:xfrm>
            <a:off x="1103285" y="3939064"/>
            <a:ext cx="9985430" cy="2794791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"/>
              <a:ea typeface="맑은 고딕"/>
              <a:cs typeface="+mn-cs"/>
            </a:endParaRPr>
          </a:p>
        </p:txBody>
      </p:sp>
      <p:sp>
        <p:nvSpPr>
          <p:cNvPr id="44" name="TextBox 7"/>
          <p:cNvSpPr txBox="1"/>
          <p:nvPr/>
        </p:nvSpPr>
        <p:spPr>
          <a:xfrm>
            <a:off x="1447109" y="4937604"/>
            <a:ext cx="9106241" cy="15526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메인 화면 회원정보 변경 기능 시연 도중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발견한 오류로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비밀번호 변경 및 이메일 변경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부적합한 열 유형 에러 현상이 발견되었다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&lt;input type="text" disabled name="</a:t>
            </a:r>
            <a:r>
              <a:rPr lang="en-US" altLang="ko-KR" sz="1600" spc="-150" dirty="0" err="1">
                <a:solidFill>
                  <a:srgbClr val="5D5B5B"/>
                </a:solidFill>
                <a:latin typeface="나눔스퀘어 Light"/>
                <a:ea typeface="나눔스퀘어 Light"/>
              </a:rPr>
              <a:t>mem_id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" placeholder="ID" value="${</a:t>
            </a:r>
            <a:r>
              <a:rPr lang="en-US" altLang="ko-KR" sz="1600" spc="-150" dirty="0" err="1">
                <a:solidFill>
                  <a:srgbClr val="5D5B5B"/>
                </a:solidFill>
                <a:latin typeface="나눔스퀘어 Light"/>
                <a:ea typeface="나눔스퀘어 Light"/>
              </a:rPr>
              <a:t>sessionScope.mem_id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}"&gt;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형식으로 세션에 저장한 아이디 데이터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를 뽑아서 화면에 출력 및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value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값을 저장했으나 수정 버튼 클릭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,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 부적합한 열  에러 현상이 파악되었다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이에 대한 해결책으로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따로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Hidden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태그를 추가하여 데이터 화면 출력 및 회원정보 변경 수정이 가능하게 끔 수정했다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 Light"/>
                <a:ea typeface="나눔스퀘어 Light"/>
              </a:rPr>
              <a:t>.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1103285" y="4081850"/>
            <a:ext cx="99854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마이페이지 회원정보 수정 시</a:t>
            </a:r>
            <a:r>
              <a:rPr lang="en-US" altLang="ko-KR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, </a:t>
            </a:r>
            <a:r>
              <a:rPr lang="ko-KR" altLang="en-US" sz="30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부적합한 열 유형 에러 현상</a:t>
            </a:r>
            <a:endParaRPr kumimoji="0" lang="ko-KR" altLang="en-US" sz="3000" b="0" i="0" u="none" strike="noStrike" kern="1200" cap="none" spc="-300" normalizeH="0" baseline="0" noProof="0" dirty="0">
              <a:ln>
                <a:noFill/>
              </a:ln>
              <a:solidFill>
                <a:srgbClr val="5D5B5B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cxnSp>
        <p:nvCxnSpPr>
          <p:cNvPr id="46" name="직선 연결선 9"/>
          <p:cNvCxnSpPr/>
          <p:nvPr/>
        </p:nvCxnSpPr>
        <p:spPr>
          <a:xfrm>
            <a:off x="1372971" y="4752261"/>
            <a:ext cx="9404317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E171EA-567F-B3DB-905E-1045C516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01" y="1186905"/>
            <a:ext cx="5348207" cy="1197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696A983-7467-7296-CAD3-F74AE51EB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01" y="2530700"/>
            <a:ext cx="5348207" cy="1284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875C96-1974-E3A4-600A-441240763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5807953" y="2271549"/>
            <a:ext cx="321563" cy="3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7374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660" y="296539"/>
            <a:ext cx="497205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  <a:endParaRPr kumimoji="0" lang="en-US" altLang="ko-KR" sz="2000" b="0" i="0" u="none" strike="noStrike" kern="1200" cap="none" spc="-150" normalizeH="0" baseline="0">
              <a:solidFill>
                <a:srgbClr val="ffffff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223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  <a:endParaRPr kumimoji="0" lang="en-US" altLang="ko-KR" sz="11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/>
          <p:nvPr/>
        </p:nvCxnSpPr>
        <p:spPr>
          <a:xfrm>
            <a:off x="4527217" y="2594672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2034803"/>
            <a:ext cx="1706886" cy="449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팀장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전지범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752534"/>
            <a:ext cx="7363674" cy="3713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프로젝트 팀장으로서의 경험은 저에게 많은 느낀 점과 성취감을 느꼈습니다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lvl="0" indent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이 프로젝트에서 가장 중요하게 생각한 것은 목표 달성을 위한 효과적인 팀 협업이었습니다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lvl="0" indent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400" b="0" kern="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우선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,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목표를 명확히 정의하고 팀원들에게 명확하게 전달함으로써 모두가 한 방향으로 나아갈 수 있도록 했습니다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팀원들 과의 원활한 의사소통은 프로젝트의 핵심이었고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,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주기적인 회의와 업무 점검을 통해 팀 내 일관성 있는 목표를 설정하고 추진했습니다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0" kern="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또한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,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팀원들의 강점을 고려하여 역할을 분배하고 팀원들 간의 협업을 중요시하였습니다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각자가 담당한 부분에서 기대 수준 이상의 성과를 내기 위해 </a:t>
            </a:r>
            <a:endParaRPr lang="ko-KR" altLang="en-US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필요한 의사소통과 협업을 통해 프로젝트의 효율성을 높였습니다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0" kern="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프로젝트 도중 발생한 문제에 대한 대처도 중요한 부분이었습니다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팀원들과 함께 문제를 파악하고 해결책을 함께 찾아 공수산정을 최우선으로 지키기 위해 노력하였습니다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동시에 팀원들의 의견을 존중하고 수용함으로써 팀 내 협력과 팀원들의 참여도를 높였습니다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0" kern="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이 프로젝트를 통해 저는 팀 협업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,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문제 해결능력 등 다양한 역량을 키울 수 있는 기회를 가졌습니다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이러한 경험을 토대로 더욱 효과적인 개발자가 되어 새로운 도전에 임할 자신감을 만들었습니다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</a:t>
            </a:r>
            <a:endParaRPr lang="ko-KR" altLang="en-US" sz="1400" b="0" kern="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6993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032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>
            <a:cxnSpLocks/>
          </p:cNvCxnSpPr>
          <p:nvPr/>
        </p:nvCxnSpPr>
        <p:spPr>
          <a:xfrm>
            <a:off x="4527217" y="1924116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391414" y="1414298"/>
            <a:ext cx="15496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2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200" spc="-150" dirty="0" err="1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김우길</a:t>
            </a:r>
            <a:endParaRPr kumimoji="0" lang="ko-KR" altLang="en-US" sz="2200" b="0" i="0" u="none" strike="noStrike" kern="1200" cap="none" spc="-150" normalizeH="0" baseline="0" noProof="0" dirty="0">
              <a:ln>
                <a:noFill/>
              </a:ln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081978"/>
            <a:ext cx="736367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프로젝트를 시작하기 전에는 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MVC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패턴의 흐름에 대한 이해가 전혀 되지 않아 </a:t>
            </a: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과연 내가 프로젝트를 해낼 수 있을지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괜히 팀에 누가 되는 것이 아닐지 하는 막연한 두려움을 가지고 있었습니다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하지만 팀장님과 팀원들의 도움을 받아 하나씩 차근차근 만들다 보니 흐름을 파악할 수 있게 되었고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능숙하진 않지만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배운 것들을 활용해 무언가 만들어 낼 수 있다는 사실에 자신감을 얻었고 뿌듯함을 느꼈습니다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그래서 조금만 더 빨리 흐름을 파악했으면 프로젝트에 더 기여할 수 있었을 텐데 하는 아쉬움이 남습니다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또한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프로젝트를 마무리하는 과정에 문서화 작업을 하면서 </a:t>
            </a: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작성했던 코드를 되짚어 보니 몇 가지 아쉬운 것들이 눈에 들어왔습니다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먼저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DB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설계에서의 미흡한 점이 아쉽게 느껴졌습니다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테이블을 구성하는 과정에서 여러 사람이 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설계에 참여하게 되면서 서로 소통이 부족했고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그로 인해 테이블 간의 참조가 잘 이루어지지 않았습니다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그리고 좋은 </a:t>
            </a:r>
            <a:r>
              <a:rPr kumimoji="0" lang="ko-KR" altLang="en-US" sz="13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코드란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다른 사람이 봤을 때도 쉽고 복잡하지 않은 코드가 좋은 코드라는 말을 들은 적이 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이러한 측면에서 저희의 코드는 컨트롤러의 역할 구분이 명확히 이루어지지 않아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하나의 컨트롤러에 대부분의 코드가 들어가 있어 코드의 구성이 </a:t>
            </a:r>
            <a:r>
              <a:rPr kumimoji="0" lang="ko-KR" altLang="en-US" sz="13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복잡해졌고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 결과 코드의 가독성이 떨어지게 되었습니다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첫 술에 배부를 리 없듯 많은 시행착오를 거쳐야 보다 좋은 결과물을 도출할 수 있다고 생각합니다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이러한 경험을 계기로 아직 부족한 점들을 더 공부하고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다음 프로젝트에는 </a:t>
            </a:r>
            <a:r>
              <a:rPr kumimoji="0" lang="ko-KR" altLang="en-US" sz="13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팀원들과의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원활한 소통을 통해 </a:t>
            </a: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꼼꼼한 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 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설계와 가독성이 좋은 코드를 짤 수 있도록 신경을 </a:t>
            </a:r>
            <a:r>
              <a:rPr kumimoji="0" lang="ko-KR" altLang="en-US" sz="1300" b="0" i="0" u="none" strike="noStrike" kern="100" cap="none" spc="-150" normalizeH="0" baseline="0" noProof="0" dirty="0" err="1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써야겠다고</a:t>
            </a: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생각하게 되는 뜻깊은 시간이었습니다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마지막으로 프로젝트를 잘 마무리할 수 있도록 약 한 달 간의 기간동안 </a:t>
            </a:r>
            <a:endParaRPr kumimoji="0" lang="en-US" altLang="ko-KR" sz="1300" b="0" i="0" u="none" strike="noStrike" kern="1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함께 고생한 팀장님과 팀원분들에게 감사의 마음을 전합니다</a:t>
            </a:r>
            <a:r>
              <a:rPr kumimoji="0" lang="en-US" altLang="ko-KR" sz="1300" b="0" i="0" u="none" strike="noStrike" kern="1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</a:t>
            </a:r>
            <a:endParaRPr kumimoji="0" lang="ko-KR" altLang="en-US" sz="1300" b="0" i="0" u="none" strike="noStrike" kern="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73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7374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660" y="296539"/>
            <a:ext cx="497205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  <a:endParaRPr kumimoji="0" lang="en-US" altLang="ko-KR" sz="2000" b="0" i="0" u="none" strike="noStrike" kern="1200" cap="none" spc="-150" normalizeH="0" baseline="0">
              <a:solidFill>
                <a:srgbClr val="ffffff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223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  <a:endParaRPr kumimoji="0" lang="en-US" altLang="ko-KR" sz="11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/>
          <p:nvPr/>
        </p:nvCxnSpPr>
        <p:spPr>
          <a:xfrm>
            <a:off x="4527217" y="2299294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96456" y="1831901"/>
            <a:ext cx="1762373" cy="452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b="0" spc="-15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최유리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410918"/>
            <a:ext cx="7363674" cy="393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 프로젝트는 팀원들 간의 협업과 의사소통을 향상시키는 좋은 기회가 될 수 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주식 종목 추천 웹사이트 프로젝트를 진행한다고 얘기를 들었을 땐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과연 어떤 식으로 진행될지 기대도 되고 첫 프로젝트다 보니 잘하고 싶다는 욕심이 들기도 했었지만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한편으로는 주식에 대한 지식도 없을 뿐더러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JAVA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와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ORACLE, JavaScript, JSP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등등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 기술들을 각각의 환경에서는 사용할 줄은 아는데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과연 이 기술 스택들을 어떻게 연관 지어서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DB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연동을 하며 그 결과물을 얻어와 화면에 출력할지 감이 안 잡혀서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내가 배운 거로 이 프로젝트를 제대로 완성할 수 있을까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?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라는 의구심이 들기도 했었습니다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하지만 학원에서 배웠던 지식과 여태 개인적으로 궁금한 게 있을 때마다 구글링하여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메모 해왔던 자료들을 활용해 프로젝트를 진행하면서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프로그램이 실행되는 구조에 대해 감을 길렀고 혼자서 코딩할 때와 다른 점이 많다는 걸 느꼈습니다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또한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타인의 코드를 읽어보며 이런 식으로 코딩을 할 수 있다는 것에 대한 깨달음을 얻는 것도 좋았습니다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특히 오픈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API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를 사용하는 것에 대한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API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수입에서부터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JSON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형식의 데이터를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API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서버로 보내고 받아와 화면에 원하는 데이터를 출력해주기까지의 시행착오를 가장 많이 겪었었지만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이번 팀 프로젝트 진행으로 인해 오픈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API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도 잘 활용할 수 있게 됐습니다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실무에 뛰어들기 전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학원에서 미리 접하고 실력을 향상할 기회가 생겨 좋은 경험이 되었습니다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ko-KR" altLang="en-US" sz="1400" b="0" i="0" u="none" strike="noStrike" kern="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7374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660" y="296539"/>
            <a:ext cx="497205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  <a:endParaRPr kumimoji="0" lang="en-US" altLang="ko-KR" sz="2000" b="0" i="0" u="none" strike="noStrike" kern="1200" cap="none" spc="-150" normalizeH="0" baseline="0">
              <a:solidFill>
                <a:srgbClr val="ffffff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223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  <a:endParaRPr kumimoji="0" lang="en-US" altLang="ko-KR" sz="11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/>
          <p:nvPr/>
        </p:nvCxnSpPr>
        <p:spPr>
          <a:xfrm>
            <a:off x="4527217" y="2246330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1686461"/>
            <a:ext cx="1743878" cy="44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팀원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신비한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404192"/>
            <a:ext cx="7363674" cy="4356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지금 첫 프로젝트를 하면서 느낀 결과는 모든 분야에 대해 다 방면으로 알면 </a:t>
            </a:r>
            <a:endParaRPr lang="ko-KR" altLang="en-US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더 빠르게 프로젝트를 완성할 수 있다는 걸 알게 되었고 </a:t>
            </a:r>
            <a:endParaRPr lang="ko-KR" altLang="en-US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또한</a:t>
            </a:r>
            <a:r>
              <a:rPr lang="ko-KR" altLang="en-US" sz="1400" b="0" kern="0" spc="-150">
                <a:solidFill>
                  <a:srgbClr val="2c2a2a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팀과 열심히 소통을 하면서 프로젝트로 인한 경험을 쌓게 된 게</a:t>
            </a:r>
            <a:r>
              <a:rPr lang="ko-KR" altLang="en-US" sz="1400" b="0" kern="0" spc="-150">
                <a:solidFill>
                  <a:srgbClr val="2c2a2a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너무 좋은 것 같습니다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0" kern="100" spc="-150">
              <a:solidFill>
                <a:srgbClr val="2c2a2a"/>
              </a:solidFill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주식 관련 프로젝트를 하면서 주식에 대한 깊게 알지 못했던 지식도 얻었고 </a:t>
            </a:r>
            <a:endParaRPr lang="ko-KR" altLang="en-US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또한 내가 모르던 부분도 얻게 된 부분이 정말 많아서 좋았습니다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또 프로젝트 할 경험이 생겼으면 좋겠고</a:t>
            </a:r>
            <a:r>
              <a:rPr lang="ko-KR" altLang="en-US" sz="1400" b="0" kern="0" spc="-150">
                <a:solidFill>
                  <a:srgbClr val="2c2a2a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그리고 타인의 코드를 읽는 법을 향상 되어서 정말 좋았던 거 같습니다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많은 것을 느끼고 개선할 점을 찾은 매우 귀중한 시간이었습니다</a:t>
            </a:r>
            <a:r>
              <a:rPr lang="en-US" altLang="ko-KR" sz="1400" b="0" kern="100" spc="-150">
                <a:solidFill>
                  <a:srgbClr val="2c2a2a"/>
                </a:solidFill>
                <a:latin typeface="나눔스퀘어 Light"/>
                <a:ea typeface="나눔스퀘어 Light"/>
              </a:rPr>
              <a:t>.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 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0" kern="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실무에서도 많은 것을 배우고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,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회사와 프로젝트에 기여할 수 있는 기회가 더 찾아왔으면 좋겠습니다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프로젝트를 통해 주식 시장 분석 및 예측에 도전했습니다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0" kern="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데이터 수집부터 모델링까지의 과정에서 새로운 도구와 기술을 습득하며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,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특히 시계열 데이터 다루기에 대한 경험이 풍부해 졌습니다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어려움은 있었지만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,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팀원들 과의 협업과 지속적인 학습으로 극복했습니다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0" kern="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모델의 성과는 일정 부분에서 유의미한 예측을 보여주었으며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, </a:t>
            </a:r>
            <a:r>
              <a:rPr lang="ko-KR" altLang="en-US" sz="1400" b="0" kern="0" spc="-150">
                <a:solidFill>
                  <a:srgbClr val="2c2a2a"/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이를 시각적으로 표현하여 발표하였습니다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 </a:t>
            </a:r>
            <a:endParaRPr lang="en-US" altLang="ko-KR" sz="1400" b="0" kern="10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프로젝트를 통해 데이터 분석 및 주식 시장에 대한 통찰력을 키우고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, </a:t>
            </a:r>
            <a:r>
              <a:rPr lang="ko-KR" altLang="en-US" sz="1400" b="0" kern="0" spc="-150">
                <a:solidFill>
                  <a:srgbClr val="2c2a2a"/>
                </a:solidFill>
                <a:latin typeface="나눔스퀘어 Light"/>
                <a:ea typeface="나눔스퀘어 Light"/>
              </a:rPr>
              <a:t> </a:t>
            </a:r>
            <a:endParaRPr lang="ko-KR" altLang="en-US" sz="1400" b="0" kern="0" spc="-150">
              <a:solidFill>
                <a:srgbClr val="2c2a2a"/>
              </a:solidFill>
              <a:latin typeface="나눔스퀘어 Light"/>
              <a:ea typeface="나눔스퀘어 Light"/>
            </a:endParaRPr>
          </a:p>
          <a:p>
            <a:pPr marL="0" marR="0" indent="0" algn="just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미래에는 보다 정교한 모델과 전략을 개발해 나가고자 합니다</a:t>
            </a:r>
            <a:r>
              <a:rPr lang="en-US" altLang="ko-KR" sz="1400" b="0" kern="100" spc="-150">
                <a:solidFill>
                  <a:srgbClr val="2c2a2a"/>
                </a:solidFill>
                <a:effectLst/>
                <a:latin typeface="나눔스퀘어 Light"/>
                <a:ea typeface="나눔스퀘어 Light"/>
              </a:rPr>
              <a:t>.</a:t>
            </a:r>
            <a:endParaRPr lang="ko-KR" altLang="en-US" sz="1400" b="0" kern="0" spc="-150">
              <a:solidFill>
                <a:srgbClr val="2c2a2a"/>
              </a:solidFill>
              <a:effectLst/>
              <a:latin typeface="나눔스퀘어 Light"/>
              <a:ea typeface="나눔스퀘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2935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385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코스피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810231"/>
          <a:ext cx="11081442" cy="419228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코스피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순서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SUBJECT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RED_DATE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기준일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PREVIOUS_CLOSE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HIGH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5378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8702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FIFTYFIVE_WK_HIGH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52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 최고가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714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FIFTYFIVE_WK_LOW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52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 최저가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9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69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7374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660" y="296539"/>
            <a:ext cx="497205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  <a:endParaRPr kumimoji="0" lang="en-US" altLang="ko-KR" sz="2000" b="0" i="0" u="none" strike="noStrike" kern="1200" cap="none" spc="-150" normalizeH="0" baseline="0">
              <a:solidFill>
                <a:srgbClr val="ffffff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223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  <a:endParaRPr kumimoji="0" lang="en-US" altLang="ko-KR" sz="11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/>
          <p:nvPr/>
        </p:nvCxnSpPr>
        <p:spPr>
          <a:xfrm>
            <a:off x="4527217" y="1606466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524199" y="1129825"/>
            <a:ext cx="1734631" cy="44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이주성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9947" y="1634862"/>
            <a:ext cx="7363675" cy="5211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프로젝트 시작과 더불어 원하는대로 잘 마칠 수 있을까란 생각도 있었지만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팀원들이 다 같이 최선을 다 한 덕분에 잘 마무리 할 수 있었습니다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프로젝트를 진행 도중 꾸준히 필요한 기능 등을 생각하였고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필요하다고 생각되는 게시판 검색 기능 중 전체단위로 검색하는 것보다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제목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글 내용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작성자 그리고 날짜를 선택하여 사용자가 따로 선택하여 검색할 수 있게 하는 기능과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마이페이지 회원정보를 수정을 하는 기능 및 로그인한 회원 정보 닉네임에 맞게 게시판 수정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/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삭제 기능 등 이였습니다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그리고 기능추가 도중 시행착오가 있었습니다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기억에 남는 시행착오는 날짜를 선택하여 검색하는 기능을 추가하는 도중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xml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파일안에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mapper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에서 쿼리문을 작성할 때 현재날짜와 사용자가 선택한 날짜를 비교할 때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&lt;=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비교연산자를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사용하였으나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&lt;&gt;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와 같은 문자는 태그로 인식하는 경우가 있어서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&lt;![CDATA[]]&gt;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를 사용하여 해결한 것과 회원정보 수정 시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input type="text"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태그 안에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value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값을 세션에 저장한 아이디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즉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value="${sessionScope.mem_id}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형식으로 꺼내어 출력 및 이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value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값으로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수정하려 하였으나 부적합한 열 유형 에러로 인해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hidden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태그를 따로 추가하여 에러를 해결하였습니다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생각한 기능들의 구현을 어떻게 하면 할 수 있을까란 생각의 기반과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공부한 지식을 바탕으로 기능을 추가할 때 보람을 느꼈고 차근차근 기능을 추가할 때 마다 시행착오가 있었지만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결국엔 할 수 있다는 자신감과 실력을 얻은 거에 저는 제일 큰 의의를 두고 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앞으로 어떤 프로젝트를 하더라도 깊이 생각하는 습관과 집중력이 있다면 못 할건 없다고 생각이 들고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다시 한번 팀원들에게 감사하다는 말씀 드리고 싶습니다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7374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660" y="296539"/>
            <a:ext cx="497205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  <a:endParaRPr kumimoji="0" lang="en-US" altLang="ko-KR" sz="2000" b="0" i="0" u="none" strike="noStrike" kern="1200" cap="none" spc="-150" normalizeH="0" baseline="0">
              <a:solidFill>
                <a:srgbClr val="ffffff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223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  <a:endParaRPr kumimoji="0" lang="en-US" altLang="ko-KR" sz="11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/>
          <p:nvPr/>
        </p:nvCxnSpPr>
        <p:spPr>
          <a:xfrm>
            <a:off x="4527216" y="2147180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1568816"/>
            <a:ext cx="1771621" cy="44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b="0" spc="-15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박채영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03710" y="2342032"/>
            <a:ext cx="7363674" cy="4352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 프로젝트를 통해 배운 점은 팀원과의 협업의 중요성 그리고 프로그램에 대한 이해도 향상입니다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첫 프로젝트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주식이라는 주제와 생소한 용어 그리고 비전공자라는 생각에 어려움을 겪을 것이라 생각했습니다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하지만 팀원들과의 피드백을 통해 어려운 부분을 함께 보완하고 논의하는 과정에서 협업의 중요성과 큰 성취감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그리고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비전공자여서 어려울 것이란 생각을 가지고 있는 제가 잘못되었음을 깨달았습니다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 과정을 통해 한 단계 더 성장했다고 느낍니다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여전히 프로젝트에서 발생하는 코딩 오류나 버그 부분은 항상 어려운 부분이라고 생각합니다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다만 함께 오류를 찾음에 있어 서로 간의 코드를 검토하여 오류를 발견하며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디버깅 도구의 기능과 사용법을 알게 되었고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부족한 부분을 채워 해결하는 과정에서 코드리뷰와 소통에 중요성을 깨달았으며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상황에 맞춰 효율적인 코딩방식 내 코드의 문제점을 찾고 고치는 방법 등 새로운 방법들을 습득하였습니다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앞으로의 도전에도 이 프로젝트에서 얻은 경험과 기능을 바탕으로 잘 극복해 나갈 것이라는 확신이 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도움을 준 팀장과 팀원에게 진심으로 감사드리며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서로 간의 소중한 경험이 앞으로의 성장에 큰 힘이 되리라 자부합니다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감사합니다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ko-KR" altLang="en-US" sz="1400" b="0" i="0" u="none" strike="noStrike" kern="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7374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660" y="296539"/>
            <a:ext cx="497205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  <a:endParaRPr kumimoji="0" lang="en-US" altLang="ko-KR" sz="2000" b="0" i="0" u="none" strike="noStrike" kern="1200" cap="none" spc="-150" normalizeH="0" baseline="0">
              <a:solidFill>
                <a:srgbClr val="ffffff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223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  <a:endParaRPr kumimoji="0" lang="en-US" altLang="ko-KR" sz="11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/>
          <p:nvPr/>
        </p:nvCxnSpPr>
        <p:spPr>
          <a:xfrm>
            <a:off x="4527217" y="2113213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68714" y="1433125"/>
            <a:ext cx="1771622" cy="453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b="0" spc="-15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안승민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22205" y="2280322"/>
            <a:ext cx="7363674" cy="371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내 손으로 프로젝트를 구상하고 만든다는 것에 대한 기대감과 처음 해보는 팀프로젝트 이다 보니 걱정이 있었습니다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하지만 그러한 걱정을 할 것 없이 팀장님의 적절한 역할 분배를 통해 마음이 한결 편안해졌고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저에게는 게시판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JSP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페이지와 게시판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DB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연동 파트를 맡겨서 임무를 수행하게 되었습니다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임무를 수행하는 과정중에 게시판 댓글 수정 부분에서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ReplyController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안의 파라미터값과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mapper_reply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파트의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name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값이 일치하지 않아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DB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로 값을 받아오지 않는 것을 체크하여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쿼리문 재작성과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name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값을 일치시키고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DTO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객체에 저장되는지 확인을 하여 에러를 해결하였습니다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어떻게 보면 사소한 에러임에도 바로 해결 하지 못하고 시간을 보낸 것이 아쉬웠습니다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  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이번 프로젝트를 계기로 스프링의 개념과 소스 코드를 응용하는 방법이 부족하다는 것과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에러를 찾는 과정에서 팀원마다 코드 스타일이 달라서 다양한 코드를 보는데 어려움을 느끼면서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강사님이 항상 말씀하셨던 개발자마다 코드 스타일이 다르기 </a:t>
            </a:r>
            <a:r>
              <a:rPr lang="ko-KR" altLang="en-US" sz="1400" b="0" kern="100" spc="-150">
                <a:solidFill>
                  <a:srgbClr val="2c2a2a"/>
                </a:solidFill>
                <a:latin typeface="나눔스퀘어 Light"/>
                <a:ea typeface="나눔스퀘어 Light"/>
              </a:rPr>
              <a:t>때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문에 많은 코드를 보고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해석하는 능력을 키워야 한다는 말을 뼈저리게 느끼게 되어 다양한 스타일의 코드를 보는 시간을 늘리고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다른 개발자가 나의 코드를 보고 금방 분석 할 수 있게 코드를 생성하는 방법을 생각하게 되는 계기가 되었습니다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프로젝트 기간동안 함께 고생한 팀장님과 팀원들에게 너무 감사합니다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ko-KR" altLang="en-US" sz="1400" b="0" i="0" u="none" strike="noStrike" kern="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73740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후기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660" y="296539"/>
            <a:ext cx="497205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4-3</a:t>
            </a:r>
            <a:endParaRPr kumimoji="0" lang="en-US" altLang="ko-KR" sz="2000" b="0" i="0" u="none" strike="noStrike" kern="1200" cap="none" spc="-150" normalizeH="0" baseline="0">
              <a:solidFill>
                <a:srgbClr val="ffffff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7223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Reviews</a:t>
            </a:r>
            <a:endParaRPr kumimoji="0" lang="en-US" altLang="ko-KR" sz="11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"/>
          <p:cNvCxnSpPr/>
          <p:nvPr/>
        </p:nvCxnSpPr>
        <p:spPr>
          <a:xfrm>
            <a:off x="4527217" y="2063448"/>
            <a:ext cx="76647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"/>
          <p:cNvSpPr txBox="1"/>
          <p:nvPr/>
        </p:nvSpPr>
        <p:spPr>
          <a:xfrm>
            <a:off x="4487209" y="1503579"/>
            <a:ext cx="1716135" cy="44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안해찬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4540701" y="2221310"/>
            <a:ext cx="7363674" cy="457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이번 팀 프로젝트는 저에게 있어 ‘도전’이었습니다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회원가입 유효성 체크는 어떻게 하면 더욱 효율적으로 기능할 것인가 한참을 고민하게 했고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게시판 구축에서 발생하는 기능상 오류 역시 끊임없는 도전의 연속이었습니다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특히나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메인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DB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구축과 게시판 구축으로 나뉘어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Two-Track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방식으로 진행된 프로젝트 특성상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그 두 시스템 사이의 연동 성공과 구동 여부가 가장 까다로운 난관이었다고 생각합니다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하지만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팀원과의 꾸준한 의사소통과 이견 조율을 통해 프로젝트에서의 위기를 극복할 수 있었으며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특정 오류 상황 발생 시 메인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DB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참여 인원과의 유동적인 교류로 문제를 해결할 수 있었습니다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또한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각자의 코딩 습관이 모두 다르고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정보의 비대칭성이 존재하는 상황에서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조가 원하는 방향으로 모든 것이 계획대로 진행되기엔 실질적인 난관이 있기도 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그 중에서도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JoinController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와 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joinForm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에서 제가 직접 코딩한 부분과 다른 팀원의 코드 부분이 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오류없이 잘 작동되나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두 코드의 일관성이 없어 직접 개발한 사람이 아니라면</a:t>
            </a:r>
            <a:endParaRPr kumimoji="0" lang="ko-KR" altLang="en-US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코드를 이해하는 것에 있어 어려움이 있을 것으로 생각해 통일하는 과정에서 어려움을 느꼈습니다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내가 아닌 다른 개발자의 코드를 이해하는데 쏟았던 시간은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그만큼 코딩이라는 세상을 이해하는 눈을 넓힐 수 있는 계기가 되었던 것 같습니다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개발자로서의 첫걸음을 내디딘 저에게 이번 팀 프로젝트는 긴 시간 잊지 못할 소중한 경험일 것입니다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en-US" altLang="ko-KR" sz="1400" b="0" i="0" u="none" strike="noStrike" kern="10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마지막으로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벽에 부딪혔을 때 의지할 수 있는 버팀목이 되어준 팀장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팀원들에게 깊은 감사의 말씀을 전합니다</a:t>
            </a:r>
            <a:r>
              <a:rPr kumimoji="0" lang="en-US" altLang="ko-KR" sz="1400" b="0" i="0" u="none" strike="noStrike" kern="100" cap="none" spc="-150" normalizeH="0" baseline="0">
                <a:solidFill>
                  <a:srgbClr val="2c2a2a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.</a:t>
            </a:r>
            <a:endParaRPr kumimoji="0" lang="ko-KR" altLang="en-US" sz="1400" b="0" i="0" u="none" strike="noStrike" kern="0" cap="none" spc="-150" normalizeH="0" baseline="0">
              <a:solidFill>
                <a:srgbClr val="2c2a2a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9685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회의록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9765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Proceedings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F9B73B-2E63-07CB-E146-DCBF3DF1A682}"/>
              </a:ext>
            </a:extLst>
          </p:cNvPr>
          <p:cNvSpPr txBox="1"/>
          <p:nvPr/>
        </p:nvSpPr>
        <p:spPr>
          <a:xfrm>
            <a:off x="6422938" y="2002914"/>
            <a:ext cx="4870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구축 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종목 주식 차트 제공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기간에 따른 상승률 차트 제공 등 프로젝트의 주요 기능이 집약된 메인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구축</a:t>
            </a: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구축 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이용자들의 사이트 체류 시간을 최대한 늘린다는 목적을 최우선으로      두고 다양한 주제의 게시판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5D38D-D357-F6D6-FD45-B6A431698827}"/>
              </a:ext>
            </a:extLst>
          </p:cNvPr>
          <p:cNvSpPr txBox="1"/>
          <p:nvPr/>
        </p:nvSpPr>
        <p:spPr>
          <a:xfrm>
            <a:off x="843579" y="2006243"/>
            <a:ext cx="4482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2030 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세대의 재테크 관심도가 날로 높아짐에 따라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‘WEB 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주식 차트 시스템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주제 선정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등락 지점에 정보 제공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주식 그래프 내 관련 뉴스 기사 제공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콘텐츠 등 프로젝트 내 세부 콘텐츠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차적으로 결정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7AD1EBB-A98C-D7C8-2F42-054CB38315A3}"/>
              </a:ext>
            </a:extLst>
          </p:cNvPr>
          <p:cNvSpPr/>
          <p:nvPr/>
        </p:nvSpPr>
        <p:spPr>
          <a:xfrm>
            <a:off x="3988190" y="4534279"/>
            <a:ext cx="2044248" cy="2044248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48B5249-072B-0428-B227-9A981EDD6A06}"/>
              </a:ext>
            </a:extLst>
          </p:cNvPr>
          <p:cNvSpPr/>
          <p:nvPr/>
        </p:nvSpPr>
        <p:spPr>
          <a:xfrm>
            <a:off x="6032438" y="4534279"/>
            <a:ext cx="2044248" cy="2044248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9E57D-3911-24CA-5F89-100F4FBE5F7A}"/>
              </a:ext>
            </a:extLst>
          </p:cNvPr>
          <p:cNvSpPr txBox="1"/>
          <p:nvPr/>
        </p:nvSpPr>
        <p:spPr>
          <a:xfrm>
            <a:off x="4686414" y="5730716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회의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8AA24-4D69-44C1-665A-453B3CFA906A}"/>
              </a:ext>
            </a:extLst>
          </p:cNvPr>
          <p:cNvSpPr txBox="1"/>
          <p:nvPr/>
        </p:nvSpPr>
        <p:spPr>
          <a:xfrm>
            <a:off x="6176134" y="5730716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회의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38100E-EADE-C415-30C1-20F6F917A24B}"/>
              </a:ext>
            </a:extLst>
          </p:cNvPr>
          <p:cNvCxnSpPr>
            <a:cxnSpLocks/>
          </p:cNvCxnSpPr>
          <p:nvPr/>
        </p:nvCxnSpPr>
        <p:spPr>
          <a:xfrm>
            <a:off x="652477" y="6578526"/>
            <a:ext cx="10909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A2B4E8-E12C-19B0-C4E6-71F3270134AF}"/>
              </a:ext>
            </a:extLst>
          </p:cNvPr>
          <p:cNvCxnSpPr/>
          <p:nvPr/>
        </p:nvCxnSpPr>
        <p:spPr>
          <a:xfrm>
            <a:off x="6032438" y="1199726"/>
            <a:ext cx="0" cy="5372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97FF23-02B3-A8E1-CA83-286AEBC54318}"/>
              </a:ext>
            </a:extLst>
          </p:cNvPr>
          <p:cNvSpPr txBox="1"/>
          <p:nvPr/>
        </p:nvSpPr>
        <p:spPr>
          <a:xfrm>
            <a:off x="4627103" y="6176834"/>
            <a:ext cx="12570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2023.10.06. (</a:t>
            </a:r>
            <a:r>
              <a:rPr kumimoji="0" lang="ko-KR" altLang="en-US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금</a:t>
            </a: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srgbClr val="767171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CDE86-355E-B6BD-0E31-FBBEA83CC8BB}"/>
              </a:ext>
            </a:extLst>
          </p:cNvPr>
          <p:cNvSpPr txBox="1"/>
          <p:nvPr/>
        </p:nvSpPr>
        <p:spPr>
          <a:xfrm>
            <a:off x="6172188" y="6176834"/>
            <a:ext cx="12570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2023.10.13. (</a:t>
            </a:r>
            <a:r>
              <a:rPr kumimoji="0" lang="ko-KR" altLang="en-US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금</a:t>
            </a: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9D5A-8BBF-814E-D30D-211ED268F128}"/>
              </a:ext>
            </a:extLst>
          </p:cNvPr>
          <p:cNvSpPr txBox="1"/>
          <p:nvPr/>
        </p:nvSpPr>
        <p:spPr>
          <a:xfrm>
            <a:off x="843579" y="3375768"/>
            <a:ext cx="29433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중 주요 발언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전지범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시중에 있는 주식 사이트와 차별화되는 지점을 파악하는 것이 중요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김우길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속 그래프가 시각적으로 어느 정도의 정보량을 담는 것으로 할지 고민해봐야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신비한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이미 출고된 기사들을 긁어오는 것일 텐데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과연 어느 정도의 유의미한 정보를 제공할 것인가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?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 점에 대해 재고해보는 것도 좋을 듯”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안승민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상장 전 주식의 정보들은 하나하나 찾아보기 힘드나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그 점은 게시판 콘텐츠에서 사용자들이 상호작용하며 정보 공유해 해결이 가능할 것”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AA1691-512B-DBC1-34AA-FB68A26F1FD1}"/>
              </a:ext>
            </a:extLst>
          </p:cNvPr>
          <p:cNvSpPr txBox="1"/>
          <p:nvPr/>
        </p:nvSpPr>
        <p:spPr>
          <a:xfrm>
            <a:off x="843579" y="1513695"/>
            <a:ext cx="3935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프로젝트 주제 선정 및 세부 사항 결정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08D3C7-433D-7077-94F5-F4A22FE32D6E}"/>
              </a:ext>
            </a:extLst>
          </p:cNvPr>
          <p:cNvSpPr txBox="1"/>
          <p:nvPr/>
        </p:nvSpPr>
        <p:spPr>
          <a:xfrm>
            <a:off x="6422938" y="1511614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srgbClr val="2C2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프로젝트 역할 분담 및 목표 정립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DC3848-2CD2-ABDF-A773-30F759784758}"/>
              </a:ext>
            </a:extLst>
          </p:cNvPr>
          <p:cNvSpPr txBox="1"/>
          <p:nvPr/>
        </p:nvSpPr>
        <p:spPr>
          <a:xfrm>
            <a:off x="8349803" y="3191404"/>
            <a:ext cx="294339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중 주요 발언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박채영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동시에 큰 두 줄기의 기능이 진행되기 때문에 중심에서 각 조의 의견들을 종합하고 조율할 역할이 필요할 것”</a:t>
            </a: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최유리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팀원 중 실제로 주식 투자에 관심이 있는 사람이 있으니 평소에 있었으면 좋겠다고 생각해왔던 이상적인 서비스를 구현하도록 해보자”</a:t>
            </a: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안해찬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조별 진행 상황이 상이할 가능성이 높으니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신속한 프로젝트 진행을 최우선으로 두되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특정 상황 발생 시 각 팀이 유동적으로 움직여야”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이주성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각 조의 초기 회의를 앞두고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시중에 있는 여러 사이트들을 직접 답사하며 게시판 세부 사항에 무슨 기능이 들어가면 좋을지 고민해보자”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9685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회의록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4-4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9765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Proceedings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F9B73B-2E63-07CB-E146-DCBF3DF1A682}"/>
              </a:ext>
            </a:extLst>
          </p:cNvPr>
          <p:cNvSpPr txBox="1"/>
          <p:nvPr/>
        </p:nvSpPr>
        <p:spPr>
          <a:xfrm>
            <a:off x="6422937" y="2002914"/>
            <a:ext cx="5138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자유로운 소통을 비롯해 사용자 상호 간 즉각적인 질문과 해답이 가능한 </a:t>
            </a:r>
            <a:r>
              <a:rPr lang="ko-KR" altLang="en-US" sz="1200" spc="-15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게시판을 목표로 구축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5D38D-D357-F6D6-FD45-B6A431698827}"/>
              </a:ext>
            </a:extLst>
          </p:cNvPr>
          <p:cNvSpPr txBox="1"/>
          <p:nvPr/>
        </p:nvSpPr>
        <p:spPr>
          <a:xfrm>
            <a:off x="843579" y="2006243"/>
            <a:ext cx="4482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타 주식 사이트와의 차별점을 가질 수 있는 기능 구현</a:t>
            </a: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- 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종목 검색 시 제공하는 차트 내부에 날짜를 선택하면 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선택 날짜에 해당하는 주요 기사와 주가 정보 제공</a:t>
            </a: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- 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표나 글로 주식 정보를 제공하면서도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그래프 다수 활용하여 가시성 향상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7AD1EBB-A98C-D7C8-2F42-054CB38315A3}"/>
              </a:ext>
            </a:extLst>
          </p:cNvPr>
          <p:cNvSpPr/>
          <p:nvPr/>
        </p:nvSpPr>
        <p:spPr>
          <a:xfrm>
            <a:off x="3988190" y="4534279"/>
            <a:ext cx="2044248" cy="2044248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48B5249-072B-0428-B227-9A981EDD6A06}"/>
              </a:ext>
            </a:extLst>
          </p:cNvPr>
          <p:cNvSpPr/>
          <p:nvPr/>
        </p:nvSpPr>
        <p:spPr>
          <a:xfrm>
            <a:off x="6032438" y="4534279"/>
            <a:ext cx="2044248" cy="2044248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9E57D-3911-24CA-5F89-100F4FBE5F7A}"/>
              </a:ext>
            </a:extLst>
          </p:cNvPr>
          <p:cNvSpPr txBox="1"/>
          <p:nvPr/>
        </p:nvSpPr>
        <p:spPr>
          <a:xfrm>
            <a:off x="4686413" y="5730716"/>
            <a:ext cx="119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srgbClr val="7671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회의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8AA24-4D69-44C1-665A-453B3CFA906A}"/>
              </a:ext>
            </a:extLst>
          </p:cNvPr>
          <p:cNvSpPr txBox="1"/>
          <p:nvPr/>
        </p:nvSpPr>
        <p:spPr>
          <a:xfrm>
            <a:off x="6176134" y="5730716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차 회의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38100E-EADE-C415-30C1-20F6F917A24B}"/>
              </a:ext>
            </a:extLst>
          </p:cNvPr>
          <p:cNvCxnSpPr>
            <a:cxnSpLocks/>
          </p:cNvCxnSpPr>
          <p:nvPr/>
        </p:nvCxnSpPr>
        <p:spPr>
          <a:xfrm>
            <a:off x="652477" y="6578526"/>
            <a:ext cx="10909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A2B4E8-E12C-19B0-C4E6-71F3270134AF}"/>
              </a:ext>
            </a:extLst>
          </p:cNvPr>
          <p:cNvCxnSpPr/>
          <p:nvPr/>
        </p:nvCxnSpPr>
        <p:spPr>
          <a:xfrm>
            <a:off x="6032438" y="1199726"/>
            <a:ext cx="0" cy="5372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97FF23-02B3-A8E1-CA83-286AEBC54318}"/>
              </a:ext>
            </a:extLst>
          </p:cNvPr>
          <p:cNvSpPr txBox="1"/>
          <p:nvPr/>
        </p:nvSpPr>
        <p:spPr>
          <a:xfrm>
            <a:off x="4627102" y="6176834"/>
            <a:ext cx="12570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2023.10.16. (</a:t>
            </a:r>
            <a:r>
              <a:rPr lang="ko-KR" altLang="en-US" sz="1500" spc="-150" dirty="0">
                <a:solidFill>
                  <a:srgbClr val="76717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</a:t>
            </a: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srgbClr val="767171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CDE86-355E-B6BD-0E31-FBBEA83CC8BB}"/>
              </a:ext>
            </a:extLst>
          </p:cNvPr>
          <p:cNvSpPr txBox="1"/>
          <p:nvPr/>
        </p:nvSpPr>
        <p:spPr>
          <a:xfrm>
            <a:off x="6172188" y="6176834"/>
            <a:ext cx="12570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2023.10.17. (</a:t>
            </a:r>
            <a:r>
              <a:rPr lang="ko-KR" altLang="en-US" sz="1500" spc="-150" dirty="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)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9D5A-8BBF-814E-D30D-211ED268F128}"/>
              </a:ext>
            </a:extLst>
          </p:cNvPr>
          <p:cNvSpPr txBox="1"/>
          <p:nvPr/>
        </p:nvSpPr>
        <p:spPr>
          <a:xfrm>
            <a:off x="843579" y="2997696"/>
            <a:ext cx="422078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회의 중 주요 발언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전지범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차별화를 위해 메인 기능으로 주식의 날짜를 클릭하면 그 날의 기사와 간략한 데이터를 보여줘 등락요소를 한눈에 파악할 수 있게 해야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”                                                                        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중심이 되는 기준 주식 데이터를 정하고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그 값을 참조키로 만들어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비어있는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값이 없는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짜임새있는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데이터 베이스를 설계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이에 따라 만들 시 중심이 되는 주식의 코드와 날짜를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정해놓아야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할 것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AA1691-512B-DBC1-34AA-FB68A26F1FD1}"/>
              </a:ext>
            </a:extLst>
          </p:cNvPr>
          <p:cNvSpPr txBox="1"/>
          <p:nvPr/>
        </p:nvSpPr>
        <p:spPr>
          <a:xfrm>
            <a:off x="843579" y="1513695"/>
            <a:ext cx="312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메인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2C2A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DB </a:t>
            </a:r>
            <a:r>
              <a:rPr lang="ko-KR" altLang="en-US" sz="2000" spc="-150" dirty="0">
                <a:solidFill>
                  <a:srgbClr val="2C2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및 세부 사항 논의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08D3C7-433D-7077-94F5-F4A22FE32D6E}"/>
              </a:ext>
            </a:extLst>
          </p:cNvPr>
          <p:cNvSpPr txBox="1"/>
          <p:nvPr/>
        </p:nvSpPr>
        <p:spPr>
          <a:xfrm>
            <a:off x="6422938" y="1511614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srgbClr val="2C2A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구축 및 세부 사항 논의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2C2A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DC3848-2CD2-ABDF-A773-30F759784758}"/>
              </a:ext>
            </a:extLst>
          </p:cNvPr>
          <p:cNvSpPr txBox="1"/>
          <p:nvPr/>
        </p:nvSpPr>
        <p:spPr>
          <a:xfrm>
            <a:off x="8349803" y="2477029"/>
            <a:ext cx="294339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회의 중 주요 발언</a:t>
            </a:r>
            <a:endParaRPr kumimoji="0" lang="en-US" altLang="ko-KR" sz="14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신비한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lang="ko-KR" altLang="en-US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의 출석과 활동을 토대로 한 회원 등급제 시스템도 괜찮지만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우리의 서비스가 주식 정보 전달이 주목적이기에 등급제는 다소 동떨어져”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이주성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커뮤니티 특성상 운영진의 관리가 필수적인 만큼 게시판 운영을 효율적이면서도 긍정적인 방향으로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이끌어나가야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할 것”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박채영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하위 게시판의 후보군은 정해졌지만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‘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전체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게시판’의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제작 여부나 세부적인 게시판 이동 흐름에 대해 본격적인 논의가 함께 이뤄져야”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안승민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오늘 회의서 나온 세부 게시판을 모두 통합하는 전체 게시판의 존재가 사용자로 하여금 커뮤니티 활용도를 더욱 높일 것으로 예상됨”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spc="-15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안해찬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게시판의 이동 흐름은 사용자의 편의가 최우선이 돼야 하며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UI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배치 역시 최대한 가시적인 면에서 효율적이어야 사용자 체류 시간이 길어질 것”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668CB-1BE4-6740-4245-D13F6AD62E3F}"/>
              </a:ext>
            </a:extLst>
          </p:cNvPr>
          <p:cNvSpPr txBox="1"/>
          <p:nvPr/>
        </p:nvSpPr>
        <p:spPr>
          <a:xfrm>
            <a:off x="844217" y="4486665"/>
            <a:ext cx="3088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김우길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비교적 규모가 작은 종목들의 데이터를 끌어오니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필요한 데이터가 없는 종목들이 다수 존재해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주식 거래량이나 시가총액 등을 기준으로 비교적 큰 규모의 종목들의 데이터를 가져와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DB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를 구축하는 것이 기능 구현과 가시적인 측면에서 유리할 것으로 사료됨</a:t>
            </a:r>
            <a:r>
              <a:rPr lang="en-US" altLang="ko-KR" sz="1200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15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최유리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: 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주식 하는 사람 중 관련 용어를 다 알면서 하는 사람은 없을 것이며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 사이트 회원 중 주식이 처음인 이용자도 있을 것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주식을 처음 접하는 사람을 위한 볼만한 사전 및 추천기능 페이지도 필수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857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743706" y="2644170"/>
            <a:ext cx="2681984" cy="155445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600" b="0" spc="-150">
                <a:ln w="9525">
                  <a:solidFill>
                    <a:srgbClr val="404040">
                      <a:alpha val="50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Q&amp;A</a:t>
            </a:r>
            <a:endParaRPr lang="ko-KR" altLang="en-US" sz="9600" b="0" spc="-150">
              <a:ln w="9525">
                <a:solidFill>
                  <a:srgbClr val="404040">
                    <a:alpha val="50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75835" y="3044279"/>
            <a:ext cx="2630805" cy="754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66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75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코스닥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813957"/>
          <a:ext cx="11081442" cy="419228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97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8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KOSDAQ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코스닥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순서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SUBJECT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RED_DATE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 기준일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PREVIOUS_CLOSE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HIGH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5378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8702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FIFTYFIVE_WK_HIGH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52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 최고가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714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FIFTYFIVE_WK_LOW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52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 최저가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9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3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7942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34035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환율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726724"/>
          <a:ext cx="11081442" cy="1276672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62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_RATE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코스닥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기준일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달러 환율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D0D7084F-0BEB-185E-9AC2-F37C4BDDF568}"/>
              </a:ext>
            </a:extLst>
          </p:cNvPr>
          <p:cNvCxnSpPr/>
          <p:nvPr/>
        </p:nvCxnSpPr>
        <p:spPr>
          <a:xfrm flipV="1">
            <a:off x="11369788" y="338977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CC96BA3F-E418-B258-876B-796BE46D5D5B}"/>
              </a:ext>
            </a:extLst>
          </p:cNvPr>
          <p:cNvSpPr txBox="1"/>
          <p:nvPr/>
        </p:nvSpPr>
        <p:spPr>
          <a:xfrm>
            <a:off x="6415432" y="335069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기사 테이블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06BC76F-5C89-2652-9D9A-AED73C1BA23E}"/>
              </a:ext>
            </a:extLst>
          </p:cNvPr>
          <p:cNvGraphicFramePr>
            <a:graphicFrameLocks noGrp="1"/>
          </p:cNvGraphicFramePr>
          <p:nvPr/>
        </p:nvGraphicFramePr>
        <p:xfrm>
          <a:off x="555279" y="3737066"/>
          <a:ext cx="11081442" cy="27344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68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10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기사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TITLE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 제목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READCOUNT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822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 등록일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528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LINK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링크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353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04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7" y="146702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1" y="142795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종목 코드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8" y="1814325"/>
          <a:ext cx="11081442" cy="1276672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STK_CODE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종목 코드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기준일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달러 환율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D0D7084F-0BEB-185E-9AC2-F37C4BDDF568}"/>
              </a:ext>
            </a:extLst>
          </p:cNvPr>
          <p:cNvCxnSpPr/>
          <p:nvPr/>
        </p:nvCxnSpPr>
        <p:spPr>
          <a:xfrm flipV="1">
            <a:off x="11369787" y="348414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CC96BA3F-E418-B258-876B-796BE46D5D5B}"/>
              </a:ext>
            </a:extLst>
          </p:cNvPr>
          <p:cNvSpPr txBox="1"/>
          <p:nvPr/>
        </p:nvSpPr>
        <p:spPr>
          <a:xfrm>
            <a:off x="6415431" y="344506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관심 주식 테이블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06BC76F-5C89-2652-9D9A-AED73C1BA23E}"/>
              </a:ext>
            </a:extLst>
          </p:cNvPr>
          <p:cNvGraphicFramePr>
            <a:graphicFrameLocks noGrp="1"/>
          </p:cNvGraphicFramePr>
          <p:nvPr/>
        </p:nvGraphicFramePr>
        <p:xfrm>
          <a:off x="555278" y="3831436"/>
          <a:ext cx="11081442" cy="234172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RECENT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_STOCK_PICK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관심 주식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 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RECENTPICKNET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_CHANGE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 종목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전일비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822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RECENT_REG_DATE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 등록일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SYSDATE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690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85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변동률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601893"/>
          <a:ext cx="11081442" cy="47714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6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09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SEVERAL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_RATE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종목 코드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STK_CODE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SALES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BUSINESS_PROFIT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영업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PRE_TAX_PROFIT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세전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9179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SALES_RATE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매출액 증가율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66514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BUSINESS_PROFIT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영업 이익 증가율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4413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EITDA_RATE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EITDA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0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64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7123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33216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변동률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718535"/>
          <a:ext cx="11081442" cy="17626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3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07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2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SEVERAL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_RATE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NET_PROFIT_RATE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변동률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순이익 증가율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DEBT_RATE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부채율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QUARTER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분기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854782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D0D7084F-0BEB-185E-9AC2-F37C4BDDF568}"/>
              </a:ext>
            </a:extLst>
          </p:cNvPr>
          <p:cNvCxnSpPr/>
          <p:nvPr/>
        </p:nvCxnSpPr>
        <p:spPr>
          <a:xfrm flipV="1">
            <a:off x="11369788" y="386751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CC96BA3F-E418-B258-876B-796BE46D5D5B}"/>
              </a:ext>
            </a:extLst>
          </p:cNvPr>
          <p:cNvSpPr txBox="1"/>
          <p:nvPr/>
        </p:nvSpPr>
        <p:spPr>
          <a:xfrm>
            <a:off x="6415432" y="382843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재무제표 테이블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06BC76F-5C89-2652-9D9A-AED73C1BA23E}"/>
              </a:ext>
            </a:extLst>
          </p:cNvPr>
          <p:cNvGraphicFramePr>
            <a:graphicFrameLocks noGrp="1"/>
          </p:cNvGraphicFramePr>
          <p:nvPr/>
        </p:nvGraphicFramePr>
        <p:xfrm>
          <a:off x="555279" y="4214813"/>
          <a:ext cx="11081442" cy="224854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3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FINANCIAL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_STATEMENTS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주식 용어 사전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SALES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매출액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0822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SALES_COST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76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15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5278" y="2224226"/>
            <a:ext cx="3775712" cy="11838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</a:rPr>
              <a:t>목차 </a:t>
            </a:r>
          </a:p>
          <a:p>
            <a:pPr lvl="0">
              <a:defRPr/>
            </a:pPr>
            <a:r>
              <a:rPr lang="en-US" altLang="ko-KR" sz="3600" b="0" spc="-3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</a:rPr>
              <a:t>A Table of Contents</a:t>
            </a:r>
            <a:endParaRPr lang="ko-KR" altLang="en-US" sz="3600" b="0" spc="-300">
              <a:solidFill>
                <a:schemeClr val="tx1">
                  <a:lumMod val="65000"/>
                  <a:lumOff val="3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9016" y="4047490"/>
            <a:ext cx="2729974" cy="694055"/>
            <a:chOff x="294640" y="3596640"/>
            <a:chExt cx="2729974" cy="694055"/>
          </a:xfrm>
        </p:grpSpPr>
        <p:sp>
          <p:nvSpPr>
            <p:cNvPr id="5" name="TextBox 4"/>
            <p:cNvSpPr txBox="1"/>
            <p:nvPr/>
          </p:nvSpPr>
          <p:spPr>
            <a:xfrm>
              <a:off x="294640" y="3596640"/>
              <a:ext cx="482824" cy="694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1</a:t>
              </a:r>
              <a:endParaRPr lang="ko-KR" altLang="en-US" sz="4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43394" y="3688973"/>
              <a:ext cx="208122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프로젝트 소개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9016" y="5390753"/>
            <a:ext cx="2729974" cy="693817"/>
            <a:chOff x="294640" y="3596640"/>
            <a:chExt cx="2729974" cy="693817"/>
          </a:xfrm>
        </p:grpSpPr>
        <p:sp>
          <p:nvSpPr>
            <p:cNvPr id="9" name="TextBox 8"/>
            <p:cNvSpPr txBox="1"/>
            <p:nvPr/>
          </p:nvSpPr>
          <p:spPr>
            <a:xfrm>
              <a:off x="294640" y="3596640"/>
              <a:ext cx="482824" cy="6938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2</a:t>
              </a:r>
              <a:endParaRPr lang="ko-KR" altLang="en-US" sz="4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3394" y="3688973"/>
              <a:ext cx="208122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프로젝트 설계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557171" y="4057326"/>
            <a:ext cx="2301348" cy="693744"/>
            <a:chOff x="294639" y="3596475"/>
            <a:chExt cx="1786998" cy="693744"/>
          </a:xfrm>
        </p:grpSpPr>
        <p:sp>
          <p:nvSpPr>
            <p:cNvPr id="17" name="TextBox 16"/>
            <p:cNvSpPr txBox="1"/>
            <p:nvPr/>
          </p:nvSpPr>
          <p:spPr>
            <a:xfrm>
              <a:off x="294638" y="3596475"/>
              <a:ext cx="482821" cy="693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3</a:t>
              </a:r>
              <a:endParaRPr lang="ko-KR" altLang="en-US" sz="4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43392" y="3688920"/>
              <a:ext cx="1138245" cy="515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화면 </a:t>
              </a:r>
              <a:r>
                <a:rPr lang="en-US" altLang="ko-KR" sz="28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UI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60262" y="4142045"/>
            <a:ext cx="1689052" cy="942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팀원 소개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프로젝트 소개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적용기술 및 개발환경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개발 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68918" y="5479752"/>
            <a:ext cx="1487908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ERD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설계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DB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설계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클래스</a:t>
            </a: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/JSP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설계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메소드 </a:t>
            </a: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 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함수 설계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07073" y="4140934"/>
            <a:ext cx="18542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로그인 </a:t>
            </a: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 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회원가입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메인 화면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상세 화면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뉴스 </a:t>
            </a:r>
            <a:r>
              <a:rPr lang="en-US" altLang="ko-KR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용어 및 영상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게시판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/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 마이페이지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  <p:grpSp>
        <p:nvGrpSpPr>
          <p:cNvPr id="25" name="그룹 7"/>
          <p:cNvGrpSpPr/>
          <p:nvPr/>
        </p:nvGrpSpPr>
        <p:grpSpPr>
          <a:xfrm>
            <a:off x="6566696" y="5390753"/>
            <a:ext cx="3216012" cy="693817"/>
            <a:chOff x="294640" y="3596640"/>
            <a:chExt cx="2729974" cy="693817"/>
          </a:xfrm>
        </p:grpSpPr>
        <p:sp>
          <p:nvSpPr>
            <p:cNvPr id="26" name="TextBox 8"/>
            <p:cNvSpPr txBox="1"/>
            <p:nvPr/>
          </p:nvSpPr>
          <p:spPr>
            <a:xfrm>
              <a:off x="294637" y="3596639"/>
              <a:ext cx="482824" cy="693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ea typeface="나눔스퀘어 Bold"/>
                </a:rPr>
                <a:t>4</a:t>
              </a:r>
            </a:p>
          </p:txBody>
        </p:sp>
        <p:sp>
          <p:nvSpPr>
            <p:cNvPr id="27" name="TextBox 11"/>
            <p:cNvSpPr txBox="1"/>
            <p:nvPr/>
          </p:nvSpPr>
          <p:spPr>
            <a:xfrm>
              <a:off x="943391" y="3688973"/>
              <a:ext cx="20812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시연 및 후기</a:t>
              </a:r>
            </a:p>
          </p:txBody>
        </p:sp>
      </p:grpSp>
      <p:sp>
        <p:nvSpPr>
          <p:cNvPr id="28" name="TextBox 22"/>
          <p:cNvSpPr txBox="1"/>
          <p:nvPr/>
        </p:nvSpPr>
        <p:spPr>
          <a:xfrm>
            <a:off x="10216597" y="5479752"/>
            <a:ext cx="15756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프로젝트 시연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문제점 및 해결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프로젝트 후기</a:t>
            </a:r>
            <a:endParaRPr lang="en-US" altLang="ko-KR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rPr>
              <a:t>회의록</a:t>
            </a:r>
            <a:endParaRPr lang="ko-KR" altLang="en-US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/>
              <a:ea typeface="나눔스퀘어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재무제표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601893"/>
          <a:ext cx="11081442" cy="4864592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FINANCIAL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_STATEMENTS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MARGIN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종목 코드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매출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총이익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SELL_ADMIN_COST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판매비와 관리비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BUSINESS_PROFIT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영업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BUSINESS_PROFIT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_OFFICIAL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영업 이익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발표 기준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FINANCIAL_RETURNS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금융 수익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FINANCIAL_COST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금융 원가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9179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OTHER_REVENUES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기타 수익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66514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OTHER_EXPENSES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기타 비용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4413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CONTROL_FIRMS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종속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지배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관련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기업 관련 손익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0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8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2953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39045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재무제표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776830"/>
          <a:ext cx="11081442" cy="407908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FINANCIAL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_STATEMENTS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PRE_TAX_CON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_BUSINESS_PROFIT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종목 코드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세전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계속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CORPORATE _TAX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법인세 비용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CON_OPERATING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계속 영업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40534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INTERRUPTED_OPERATION_PROFIT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중단 영업 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13742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NET_INCOME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당기 순이익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3646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CONTROL_INCOME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지배주주 순이익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51287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NON_CONTROL_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INCOME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비지재주주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순이익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15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61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55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489014" y="142992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534658" y="139084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일주일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674505" y="1777220"/>
          <a:ext cx="11081442" cy="8839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WEEK_DATE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일주일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말일 기준 일주일 전까지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A83B037E-17E0-55C5-E994-1C358FC9891F}"/>
              </a:ext>
            </a:extLst>
          </p:cNvPr>
          <p:cNvCxnSpPr/>
          <p:nvPr/>
        </p:nvCxnSpPr>
        <p:spPr>
          <a:xfrm flipV="1">
            <a:off x="11489014" y="304220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5DB43908-87C6-2034-1E01-765712C7C470}"/>
              </a:ext>
            </a:extLst>
          </p:cNvPr>
          <p:cNvSpPr txBox="1"/>
          <p:nvPr/>
        </p:nvSpPr>
        <p:spPr>
          <a:xfrm>
            <a:off x="6534658" y="300313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한 달 테이블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C1A7B88F-5E69-3941-3BAC-A3113426062A}"/>
              </a:ext>
            </a:extLst>
          </p:cNvPr>
          <p:cNvGraphicFramePr>
            <a:graphicFrameLocks noGrp="1"/>
          </p:cNvGraphicFramePr>
          <p:nvPr/>
        </p:nvGraphicFramePr>
        <p:xfrm>
          <a:off x="674505" y="3389504"/>
          <a:ext cx="11081442" cy="8839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MONTH_DATE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MONTH_DATE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한 달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말일 기준 한 달 전까지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직선 연결선 17">
            <a:extLst>
              <a:ext uri="{FF2B5EF4-FFF2-40B4-BE49-F238E27FC236}">
                <a16:creationId xmlns:a16="http://schemas.microsoft.com/office/drawing/2014/main" id="{2F0E8756-AA4B-B18F-5E58-0DD8AD76EB11}"/>
              </a:ext>
            </a:extLst>
          </p:cNvPr>
          <p:cNvCxnSpPr/>
          <p:nvPr/>
        </p:nvCxnSpPr>
        <p:spPr>
          <a:xfrm flipV="1">
            <a:off x="11504119" y="465449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8">
            <a:extLst>
              <a:ext uri="{FF2B5EF4-FFF2-40B4-BE49-F238E27FC236}">
                <a16:creationId xmlns:a16="http://schemas.microsoft.com/office/drawing/2014/main" id="{65861F62-57EA-822A-09F5-EFD02C5E7FA5}"/>
              </a:ext>
            </a:extLst>
          </p:cNvPr>
          <p:cNvSpPr txBox="1"/>
          <p:nvPr/>
        </p:nvSpPr>
        <p:spPr>
          <a:xfrm>
            <a:off x="6549763" y="461541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 년 테이블</a:t>
            </a:r>
          </a:p>
        </p:txBody>
      </p:sp>
      <p:graphicFrame>
        <p:nvGraphicFramePr>
          <p:cNvPr id="15" name="표 9">
            <a:extLst>
              <a:ext uri="{FF2B5EF4-FFF2-40B4-BE49-F238E27FC236}">
                <a16:creationId xmlns:a16="http://schemas.microsoft.com/office/drawing/2014/main" id="{C05FEAC4-3C5D-F6CB-4100-3949E4B96A1F}"/>
              </a:ext>
            </a:extLst>
          </p:cNvPr>
          <p:cNvGraphicFramePr>
            <a:graphicFrameLocks noGrp="1"/>
          </p:cNvGraphicFramePr>
          <p:nvPr/>
        </p:nvGraphicFramePr>
        <p:xfrm>
          <a:off x="689610" y="5001788"/>
          <a:ext cx="11081442" cy="8839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YEAR_DATE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YEAR_DATE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 년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말일 기준 일 년 전까지 날짜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52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일주일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601893"/>
          <a:ext cx="11081442" cy="467822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97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8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WEEK_STOCK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일주일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STK_CODE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NET_CHANGE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전일비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등락률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9179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66514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4413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0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9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일주일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46" y="1601893"/>
          <a:ext cx="11081442" cy="17626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WEEK_STOCK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MARKET_CAPITAL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일주일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상장주식수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STOCK_AMOUNT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시가총액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DAF202AD-8901-056F-67C3-775889EF39C6}"/>
              </a:ext>
            </a:extLst>
          </p:cNvPr>
          <p:cNvCxnSpPr/>
          <p:nvPr/>
        </p:nvCxnSpPr>
        <p:spPr>
          <a:xfrm flipV="1">
            <a:off x="11369755" y="351938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23429274-D1A8-004B-9F8E-8DFBE9F16FFA}"/>
              </a:ext>
            </a:extLst>
          </p:cNvPr>
          <p:cNvSpPr txBox="1"/>
          <p:nvPr/>
        </p:nvSpPr>
        <p:spPr>
          <a:xfrm>
            <a:off x="6415399" y="348030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한 달 주가 테이블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2EF8142B-39FA-E08C-3384-ACD3CFD65A8F}"/>
              </a:ext>
            </a:extLst>
          </p:cNvPr>
          <p:cNvGraphicFramePr>
            <a:graphicFrameLocks noGrp="1"/>
          </p:cNvGraphicFramePr>
          <p:nvPr/>
        </p:nvGraphicFramePr>
        <p:xfrm>
          <a:off x="555246" y="3866677"/>
          <a:ext cx="11081442" cy="27344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6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09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MONTH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한 달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STK_CODE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NET_CHANGE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전일비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등락률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1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771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863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한 달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815006"/>
          <a:ext cx="11081442" cy="3706352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8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1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MONTH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한 달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37931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MARKET_CAPITAL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상장주식수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00034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STOCK_AMOUNT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시가총액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0056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22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3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7" y="141048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1" y="137140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 년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8" y="1757780"/>
          <a:ext cx="11081442" cy="467822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8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1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YEAR_STOCK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 년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STK_CODE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STK_NM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종목명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NET_CHANGE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전일비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37931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F_RATE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등락률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25193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91527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6664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L_PRC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6923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15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4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474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566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말일 기준 일주일 주가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279" y="1812036"/>
          <a:ext cx="11081442" cy="17626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06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2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YEAR_STOCK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MARKET_CAPITAL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말일 기준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일 년 주가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상장주식수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STOCK_AMOUNT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시가총액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거래일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75A3C40B-9AD8-6E40-3C2A-1A6E637CD85F}"/>
              </a:ext>
            </a:extLst>
          </p:cNvPr>
          <p:cNvCxnSpPr/>
          <p:nvPr/>
        </p:nvCxnSpPr>
        <p:spPr>
          <a:xfrm flipV="1">
            <a:off x="11369788" y="396101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A8F260A-9F31-9C6B-9804-855E8AC27659}"/>
              </a:ext>
            </a:extLst>
          </p:cNvPr>
          <p:cNvSpPr txBox="1"/>
          <p:nvPr/>
        </p:nvSpPr>
        <p:spPr>
          <a:xfrm>
            <a:off x="6415432" y="392194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주식 용어 사전 테이블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6EF2A7A-DFC3-B63D-73C9-5E4202A6E576}"/>
              </a:ext>
            </a:extLst>
          </p:cNvPr>
          <p:cNvGraphicFramePr>
            <a:graphicFrameLocks noGrp="1"/>
          </p:cNvGraphicFramePr>
          <p:nvPr/>
        </p:nvGraphicFramePr>
        <p:xfrm>
          <a:off x="555279" y="4308314"/>
          <a:ext cx="11081442" cy="1762608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97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8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_DICTIONARY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주식 용어 사전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STOCK_DIC_NAME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STOCK_DIC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17958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14050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16441"/>
              </p:ext>
            </p:extLst>
          </p:nvPr>
        </p:nvGraphicFramePr>
        <p:xfrm>
          <a:off x="555279" y="1526879"/>
          <a:ext cx="11081442" cy="51641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32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7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10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게시판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SUBJECT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제목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2016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CONTENT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11783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94285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READCOUNT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91796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GROUP_NO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그룹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66514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PRINT_NO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들여쓰기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4413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PRINT_LEVEL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들여쓰기 수치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03479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IMG_NAME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파일명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80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1374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DB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25574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Database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88" y="1462935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32" y="142385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댓글 테이블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05443"/>
              </p:ext>
            </p:extLst>
          </p:nvPr>
        </p:nvGraphicFramePr>
        <p:xfrm>
          <a:off x="555279" y="1810231"/>
          <a:ext cx="11081442" cy="3220416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291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9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7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9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035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테이블명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테이블명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논리적 </a:t>
                      </a:r>
                      <a:r>
                        <a:rPr lang="ko-KR" altLang="en-US" sz="14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컬럼명</a:t>
                      </a:r>
                      <a:endParaRPr lang="ko-KR" altLang="en-US" sz="14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PK / FK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NULL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TYPE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DEFAULT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참조 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댓글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테이블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NUMBER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U_ID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작성자 아이디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U_NAME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작성자 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CONTENT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VARCHAR2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553788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SYSDATE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0" spc="-150" dirty="0">
                        <a:solidFill>
                          <a:srgbClr val="C00000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87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77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6310" y="3262771"/>
            <a:ext cx="25450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600" b="0" i="0" u="none" strike="noStrike" kern="1200" cap="none" spc="-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나눔스퀘어 Light"/>
                <a:cs typeface="+mn-cs"/>
              </a:rPr>
              <a:t>프로젝트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1135" y="2680659"/>
            <a:ext cx="1792605" cy="574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Part 1</a:t>
            </a:r>
            <a:endParaRPr kumimoji="0" lang="ko-KR" altLang="en-US" sz="3200" b="0" i="0" u="none" strike="noStrike" kern="1200" cap="none" spc="600" normalizeH="0" baseline="0"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87668" y="198470"/>
            <a:ext cx="119043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14228" y="6666614"/>
            <a:ext cx="112672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8242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2-3</a:t>
            </a:r>
          </a:p>
          <a:p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클래스 </a:t>
            </a:r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JSP </a:t>
            </a:r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6600" spc="-3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Class / JSP Design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5744503" y="6170036"/>
            <a:ext cx="327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Part 2 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18001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0697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6789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Article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Class (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2</a:t>
            </a:r>
            <a:r>
              <a:rPr lang="ko-KR" altLang="en-US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58370"/>
              </p:ext>
            </p:extLst>
          </p:nvPr>
        </p:nvGraphicFramePr>
        <p:xfrm>
          <a:off x="555246" y="1459018"/>
          <a:ext cx="11081384" cy="1340381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기사와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기사 목록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인기 기사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종목 별 기사 등을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기사제목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키워드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 관련  데이터  등을 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4" name="직선 연결선 17"/>
          <p:cNvCxnSpPr/>
          <p:nvPr/>
        </p:nvCxnSpPr>
        <p:spPr>
          <a:xfrm flipV="1">
            <a:off x="11369817" y="288926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18"/>
          <p:cNvSpPr txBox="1"/>
          <p:nvPr/>
        </p:nvSpPr>
        <p:spPr>
          <a:xfrm>
            <a:off x="6415461" y="2850184"/>
            <a:ext cx="4914114" cy="338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Board </a:t>
            </a: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Class (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6</a:t>
            </a:r>
            <a:r>
              <a:rPr lang="ko-KR" altLang="en-US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66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31103"/>
              </p:ext>
            </p:extLst>
          </p:nvPr>
        </p:nvGraphicFramePr>
        <p:xfrm>
          <a:off x="555308" y="3141308"/>
          <a:ext cx="11081384" cy="3561933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리턴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 총 개수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검색결과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 등을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 게시판  글 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359648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BoardSearchDTO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 게시판  검색에  필요한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67708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BoardServiceImpl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사용할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게시판 글을  수정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 하여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리턴하는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메소드 선언하는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33067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게시판  페이지에서  사용되는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메소드를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오버라이딩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구현한  메소드를  호출하는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5872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5504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31596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Util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13522"/>
              </p:ext>
            </p:extLst>
          </p:nvPr>
        </p:nvGraphicFramePr>
        <p:xfrm>
          <a:off x="555308" y="1607088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Util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검색화면에 필요한 목록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 목록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및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 업로드와 관련된 데이터를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HaspMap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담아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리턴하는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메소드를  저장하고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7" y="29002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1" y="28611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Date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085233"/>
              </p:ext>
            </p:extLst>
          </p:nvPr>
        </p:nvGraphicFramePr>
        <p:xfrm>
          <a:off x="555308" y="3152308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DateDAO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날짜와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 등을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E9FDDC06-A908-C537-C2B3-A31FBBBB5B36}"/>
              </a:ext>
            </a:extLst>
          </p:cNvPr>
          <p:cNvCxnSpPr/>
          <p:nvPr/>
        </p:nvCxnSpPr>
        <p:spPr>
          <a:xfrm flipV="1">
            <a:off x="11369817" y="448093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8FD39DC1-E896-0A76-7DB3-0742D787D751}"/>
              </a:ext>
            </a:extLst>
          </p:cNvPr>
          <p:cNvSpPr txBox="1"/>
          <p:nvPr/>
        </p:nvSpPr>
        <p:spPr>
          <a:xfrm>
            <a:off x="6415461" y="444185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Dictionary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(2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55ABA4B-CC02-07D8-DD50-076BE66F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260151"/>
              </p:ext>
            </p:extLst>
          </p:nvPr>
        </p:nvGraphicFramePr>
        <p:xfrm>
          <a:off x="555308" y="4732977"/>
          <a:ext cx="11081384" cy="165349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DictionaryDAO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사전정보와 관련된 데이터들을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 주식 사전 개수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검색 조건에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맞는 주식 사전 목록 등을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DictionaryDTO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주식 사전 정보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1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6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6" y="1291906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0" y="1252828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Exchange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(2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621968"/>
              </p:ext>
            </p:extLst>
          </p:nvPr>
        </p:nvGraphicFramePr>
        <p:xfrm>
          <a:off x="555307" y="1543953"/>
          <a:ext cx="11081384" cy="120943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3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관련 데이터들을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연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 형태로 환율을 가져온다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환율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904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6" y="301639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0" y="297732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Graph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38058"/>
              </p:ext>
            </p:extLst>
          </p:nvPr>
        </p:nvGraphicFramePr>
        <p:xfrm>
          <a:off x="555307" y="3268445"/>
          <a:ext cx="11081384" cy="674809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4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GraphDTO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주가 그래프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E9FDDC06-A908-C537-C2B3-A31FBBBB5B36}"/>
              </a:ext>
            </a:extLst>
          </p:cNvPr>
          <p:cNvCxnSpPr/>
          <p:nvPr/>
        </p:nvCxnSpPr>
        <p:spPr>
          <a:xfrm flipV="1">
            <a:off x="11369816" y="423438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8FD39DC1-E896-0A76-7DB3-0742D787D751}"/>
              </a:ext>
            </a:extLst>
          </p:cNvPr>
          <p:cNvSpPr txBox="1"/>
          <p:nvPr/>
        </p:nvSpPr>
        <p:spPr>
          <a:xfrm>
            <a:off x="6415460" y="419530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Join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55ABA4B-CC02-07D8-DD50-076BE66F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325266"/>
              </p:ext>
            </p:extLst>
          </p:nvPr>
        </p:nvGraphicFramePr>
        <p:xfrm>
          <a:off x="555307" y="4486428"/>
          <a:ext cx="11081384" cy="20726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/JoinForm.do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리턴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 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@mapper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인터페이스를 구현한 클래스는 따로 만들지 않았다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1024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 회원가입  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837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57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28639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4732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KospiDaq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801096"/>
              </p:ext>
            </p:extLst>
          </p:nvPr>
        </p:nvGraphicFramePr>
        <p:xfrm>
          <a:off x="555308" y="1538445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KospiDaqDAO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  관련된 데이터들을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그래프에 사용될 코스피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코스닥을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7" y="265140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1" y="261233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Kospi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21187"/>
              </p:ext>
            </p:extLst>
          </p:nvPr>
        </p:nvGraphicFramePr>
        <p:xfrm>
          <a:off x="555308" y="2903456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주식 시장 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E9FDDC06-A908-C537-C2B3-A31FBBBB5B36}"/>
              </a:ext>
            </a:extLst>
          </p:cNvPr>
          <p:cNvCxnSpPr/>
          <p:nvPr/>
        </p:nvCxnSpPr>
        <p:spPr>
          <a:xfrm flipV="1">
            <a:off x="11369817" y="401883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8FD39DC1-E896-0A76-7DB3-0742D787D751}"/>
              </a:ext>
            </a:extLst>
          </p:cNvPr>
          <p:cNvSpPr txBox="1"/>
          <p:nvPr/>
        </p:nvSpPr>
        <p:spPr>
          <a:xfrm>
            <a:off x="6415461" y="397975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Login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55ABA4B-CC02-07D8-DD50-076BE66F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54485"/>
              </p:ext>
            </p:extLst>
          </p:nvPr>
        </p:nvGraphicFramePr>
        <p:xfrm>
          <a:off x="555308" y="4270880"/>
          <a:ext cx="11081384" cy="227067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8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/LoginForm.do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선언후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리턴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 관련된 데이터들을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비밀번호를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1024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LoginDAOImp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페이지에서  사용되는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LoginDAO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메소드를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오버라이딩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LoginDAO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구현한  메소드를  호출하는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971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23877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19969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Main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17590"/>
              </p:ext>
            </p:extLst>
          </p:nvPr>
        </p:nvGraphicFramePr>
        <p:xfrm>
          <a:off x="555308" y="1490820"/>
          <a:ext cx="11081384" cy="10363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/graph.do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리턴하는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7" y="272107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1" y="268199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Mvc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66727"/>
              </p:ext>
            </p:extLst>
          </p:nvPr>
        </p:nvGraphicFramePr>
        <p:xfrm>
          <a:off x="555308" y="2973118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MvcConfiguration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개발자가  만든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SessionInterceptor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클래스를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인터셉터로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등록 하기 위한 클래스이다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즉 설정을  하는 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E9FDDC06-A908-C537-C2B3-A31FBBBB5B36}"/>
              </a:ext>
            </a:extLst>
          </p:cNvPr>
          <p:cNvCxnSpPr/>
          <p:nvPr/>
        </p:nvCxnSpPr>
        <p:spPr>
          <a:xfrm flipV="1">
            <a:off x="11369817" y="408743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8FD39DC1-E896-0A76-7DB3-0742D787D751}"/>
              </a:ext>
            </a:extLst>
          </p:cNvPr>
          <p:cNvSpPr txBox="1"/>
          <p:nvPr/>
        </p:nvSpPr>
        <p:spPr>
          <a:xfrm>
            <a:off x="6415461" y="404835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Stock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55ABA4B-CC02-07D8-DD50-076BE66F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0264"/>
              </p:ext>
            </p:extLst>
          </p:nvPr>
        </p:nvGraphicFramePr>
        <p:xfrm>
          <a:off x="555308" y="4339484"/>
          <a:ext cx="11081384" cy="227067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/stockList.do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리턴하는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주식에 관련된 데이터들은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한주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한달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일년의 주식 리스트를 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1024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주식관련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971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66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66944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63036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Reply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Class (3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186757"/>
              </p:ext>
            </p:extLst>
          </p:nvPr>
        </p:nvGraphicFramePr>
        <p:xfrm>
          <a:off x="555308" y="1921489"/>
          <a:ext cx="11081384" cy="227067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ReplyController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가상주소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/replyInsert.do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접속하면  호출되는  메소드  선언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웹브라우저가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가져온  </a:t>
                      </a:r>
                      <a:r>
                        <a:rPr lang="ko-KR" altLang="en-US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파라미터값을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저장할 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DTO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 매개변수로  선언 후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객체에  호출할  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페이지명과  응답물을  저장하고  리턴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ReplyDAO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 관련된 데이터들을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와 연동하여 가져오기 위한 클래스로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목록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등을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15624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ReplyDTO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클라이언트와  서버  간 데이터  전송을 위해  실제로  설계된 객체로 댓글관련 데이터를 담고  있다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71469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5AE2010-4FA2-3394-954F-4902F3B29166}"/>
              </a:ext>
            </a:extLst>
          </p:cNvPr>
          <p:cNvCxnSpPr/>
          <p:nvPr/>
        </p:nvCxnSpPr>
        <p:spPr>
          <a:xfrm flipV="1">
            <a:off x="11369816" y="467257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B92FF66-2934-F0E5-9A3F-4CAF0EFB0063}"/>
              </a:ext>
            </a:extLst>
          </p:cNvPr>
          <p:cNvSpPr txBox="1"/>
          <p:nvPr/>
        </p:nvSpPr>
        <p:spPr>
          <a:xfrm>
            <a:off x="6415460" y="463349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SessionInterceptor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(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097ADA7-F1B5-BAE6-B1C7-D8BF64B7C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788649"/>
              </p:ext>
            </p:extLst>
          </p:nvPr>
        </p:nvGraphicFramePr>
        <p:xfrm>
          <a:off x="555307" y="4924619"/>
          <a:ext cx="11081384" cy="92197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SessionInterceptor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@Controller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 붙은 클래스의 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@RequestMapping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붙은 메소드 호출 전 또는 후에  </a:t>
                      </a:r>
                      <a:endParaRPr lang="en-US" altLang="ko-KR" sz="14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실행될 메소드를 소유한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4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HandlerInterceptor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인터페이스를 구현하는 클래스</a:t>
                      </a:r>
                      <a:r>
                        <a:rPr lang="en-US" altLang="ko-KR" sz="14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5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JSP PAGE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162116"/>
              </p:ext>
            </p:extLst>
          </p:nvPr>
        </p:nvGraphicFramePr>
        <p:xfrm>
          <a:off x="555246" y="1601893"/>
          <a:ext cx="11081384" cy="4709709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 Page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boardDetailForm.jsp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상세화면을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boardDetailFormHelper.jsp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전체게시판 메뉴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변경되는 부분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boardList.jsp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전체게시판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전체글이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보이는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boardRegForm.jsp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게시판에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새글을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등록하기 위한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boardUpDelForm.jsp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게시글을 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삭제하는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common.jsp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페이지에서 사용할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스크립트등을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CommunityMain.jsp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error.jsp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에러발생 알림과 함께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로그인화면으로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이동가능하게한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차트에 표시될 컬러와 데이터를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저장해놓은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JSP PAGE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76997"/>
              </p:ext>
            </p:extLst>
          </p:nvPr>
        </p:nvGraphicFramePr>
        <p:xfrm>
          <a:off x="555246" y="1601893"/>
          <a:ext cx="11081384" cy="4709709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 Page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grahp.jsp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그래프를 그리기 위한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grahpHelper.jsp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그래프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출력시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사용할 아이콘을 가져오기 위한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수입을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저장해놓은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 화면을 보여주고 유효성체크를 하기위한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JoinHelper.jsp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 페이지에서 사용할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JoinUpDelForm.jsp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마이페이지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JoinUpDelFormHelper.jsp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마이페이지에서 사용할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loginFail.jsp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비로그인시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접속이 불가하다는 안내화면을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loginHelper.jsp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화면에서 사용할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0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2518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클래스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/ JSP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35099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Class / JSP Design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45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551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JSP PAGE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732646"/>
              </p:ext>
            </p:extLst>
          </p:nvPr>
        </p:nvGraphicFramePr>
        <p:xfrm>
          <a:off x="555246" y="1601893"/>
          <a:ext cx="11081384" cy="47159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887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5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 Page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mainWeb.jsp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메인홈페이지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mainWebHelper.jsp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메인홈페이지에서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사용될 아이콘 등을 수입한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menuBar.jsp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좌측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메뉴바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해당 화면으로 이동시켜주는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newsListBoard.jsp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뉴스페이지를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newsListBoardHelper.jsp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뉴스페이지에서 사용할 스크립트를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replyList.jsp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댓글리스트를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searchResultBoard.jsp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검색기능을 위한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sideBar.jsp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좌측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메뉴바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해당 화면으로 이동시켜주는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stockDictionary.jsp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 정리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추천영상 화면을 보여주는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0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stockDictionaryHelper.jsp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용어 정리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추천영상페이지에서 사용될 아이콘 스크립트 등을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모아놓은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861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0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3660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팀원 소개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660" y="296539"/>
            <a:ext cx="497205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1-1</a:t>
            </a:r>
            <a:endParaRPr kumimoji="0" lang="en-US" altLang="ko-KR" sz="2000" b="0" i="0" u="none" strike="noStrike" kern="1200" cap="none" spc="-150" normalizeH="0" baseline="0">
              <a:solidFill>
                <a:srgbClr val="ffffff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85582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Team member introduction</a:t>
            </a:r>
            <a:endParaRPr kumimoji="0" lang="en-US" altLang="ko-KR" sz="11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582084" y="3278716"/>
          <a:ext cx="11027831" cy="3308986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372735"/>
                <a:gridCol w="2413774"/>
                <a:gridCol w="2413774"/>
                <a:gridCol w="2413774"/>
                <a:gridCol w="2413774"/>
              </a:tblGrid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rgbClr val="80808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팀장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전지범</a:t>
                      </a:r>
                      <a:endParaRPr lang="ko-KR" altLang="en-US" b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부팀장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김우길</a:t>
                      </a:r>
                      <a:endParaRPr lang="ko-KR" altLang="en-US" b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최유리</a:t>
                      </a:r>
                      <a:endParaRPr lang="ko-KR" altLang="en-US" b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신비한</a:t>
                      </a:r>
                      <a:endParaRPr lang="ko-KR" altLang="en-US" b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SQL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sz="1800" b="1" i="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UI/UX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JS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CSS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2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테스트</a:t>
                      </a:r>
                      <a:endParaRPr lang="ko-KR" altLang="en-US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8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디버깅</a:t>
                      </a:r>
                      <a:endParaRPr lang="ko-KR" altLang="en-US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82422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2-4</a:t>
            </a:r>
            <a:endParaRPr lang="en-US" altLang="ko-KR" sz="6600" spc="-300" dirty="0">
              <a:solidFill>
                <a:prstClr val="black">
                  <a:lumMod val="85000"/>
                  <a:lumOff val="1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메소드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함수</a:t>
            </a: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kumimoji="0" lang="ko-KR" altLang="en-US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3118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Method / Function Design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5744503" y="6170036"/>
            <a:ext cx="327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Part 2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134422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FB948528-57C8-BE55-E20B-85B6A2A53F9C}"/>
              </a:ext>
            </a:extLst>
          </p:cNvPr>
          <p:cNvCxnSpPr/>
          <p:nvPr/>
        </p:nvCxnSpPr>
        <p:spPr>
          <a:xfrm flipV="1">
            <a:off x="11503106" y="153821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CBE47A20-B703-FCCC-DA3D-599E26091C8B}"/>
              </a:ext>
            </a:extLst>
          </p:cNvPr>
          <p:cNvSpPr txBox="1"/>
          <p:nvPr/>
        </p:nvSpPr>
        <p:spPr>
          <a:xfrm>
            <a:off x="6598344" y="148339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로그인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376A7479-890B-DA36-6B99-2467229B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924312"/>
              </p:ext>
            </p:extLst>
          </p:nvPr>
        </p:nvGraphicFramePr>
        <p:xfrm>
          <a:off x="555308" y="1821269"/>
          <a:ext cx="11081383" cy="36880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4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63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 Controller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설정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저장된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(@RequestParam(value="mem_id")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,@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RequestParam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(value="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mem_pwd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,@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RequestParam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(value="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autoLogin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, required=false)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autoLogin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,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session ,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HttpServletResponse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response)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 받은 아이디와 비밀번호가 일치하는 사용자가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있는지 확인한 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 사용자가 있다면 해당 사용자의 정보를 세션에 저장하고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자동 로그인 여부에 따라 쿠키를 생성하거나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 사용자가 없는 경우에는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잘못된 아이디 또는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비밀번호입니다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."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메시지를 출력하고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로그인 페이지로 이동한다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97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2633A8CC-303F-2223-6274-9DA2D4DC71F2}"/>
              </a:ext>
            </a:extLst>
          </p:cNvPr>
          <p:cNvCxnSpPr/>
          <p:nvPr/>
        </p:nvCxnSpPr>
        <p:spPr>
          <a:xfrm flipV="1">
            <a:off x="11460959" y="165652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17779FC0-5067-EDFB-142E-F7F2A0F990C7}"/>
              </a:ext>
            </a:extLst>
          </p:cNvPr>
          <p:cNvSpPr txBox="1"/>
          <p:nvPr/>
        </p:nvSpPr>
        <p:spPr>
          <a:xfrm>
            <a:off x="6556197" y="1601709"/>
            <a:ext cx="491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로그인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  <a:p>
            <a:pPr algn="r">
              <a:defRPr/>
            </a:pP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5C639969-90A9-3BDD-EDED-B3692D731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354355"/>
              </p:ext>
            </p:extLst>
          </p:nvPr>
        </p:nvGraphicFramePr>
        <p:xfrm>
          <a:off x="555308" y="1938797"/>
          <a:ext cx="11081383" cy="40538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getLoginIdCnt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이름의 파라미터로 전달된 맵 객체에서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“id“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값을사용자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아이디의 중복여부를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조회하여 그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Nick);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Nick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이름의 파라미터로 전달된 맵 객체에서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"NICK"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41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Name);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이름의 파라미터로 전달된 맵 객체에서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"NAME"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0516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getGender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Gender);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Gender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이름의 파라미터로 전달된 맵 객체에서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"GENDER"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getBirth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Birth);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Birth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이름의 파라미터로 전달된 맵 객체에서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"BIRTH"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1708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getEmail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Map&lt;String, String&gt; Email);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Email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이름의 파라미터로 전달된 맵 객체에서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"EMAIL"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375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63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CC5F94D4-A4E7-B803-8A12-D18FC84805FB}"/>
              </a:ext>
            </a:extLst>
          </p:cNvPr>
          <p:cNvCxnSpPr/>
          <p:nvPr/>
        </p:nvCxnSpPr>
        <p:spPr>
          <a:xfrm flipV="1">
            <a:off x="11368803" y="147822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10FA2AA7-6162-B86A-1BFC-B12F170855EB}"/>
              </a:ext>
            </a:extLst>
          </p:cNvPr>
          <p:cNvSpPr txBox="1"/>
          <p:nvPr/>
        </p:nvSpPr>
        <p:spPr>
          <a:xfrm>
            <a:off x="6464041" y="1423402"/>
            <a:ext cx="491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로그인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  <a:p>
            <a:pPr algn="r">
              <a:defRPr/>
            </a:pP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A93E901F-EB21-A2D6-95C6-55B924534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6779"/>
              </p:ext>
            </p:extLst>
          </p:nvPr>
        </p:nvGraphicFramePr>
        <p:xfrm>
          <a:off x="555308" y="1778596"/>
          <a:ext cx="11081383" cy="18897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LoginDAOImp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getLoginIdCnt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idPwd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이름의 파라미터로 전달된 맵 객체에서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“ID”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해당하는 값으로 사용자 아이디의 중복여부를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확인한다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selectOne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메서드를 사용하여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user.getLoginIdCnt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이름의 쿼리를 실행하고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결과값 중 첫 번째 행의 값을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조회하여 그 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타입으로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5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CB52A2FB-7DE9-E731-7C4D-B806BEE8D520}"/>
              </a:ext>
            </a:extLst>
          </p:cNvPr>
          <p:cNvCxnSpPr/>
          <p:nvPr/>
        </p:nvCxnSpPr>
        <p:spPr>
          <a:xfrm flipV="1">
            <a:off x="11386221" y="114927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A43C5494-D34A-0B79-DD50-BBE27BD56925}"/>
              </a:ext>
            </a:extLst>
          </p:cNvPr>
          <p:cNvSpPr txBox="1"/>
          <p:nvPr/>
        </p:nvSpPr>
        <p:spPr>
          <a:xfrm>
            <a:off x="6481459" y="109445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회원가입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1199CE46-E18C-FAE3-2203-A943161F7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6179"/>
              </p:ext>
            </p:extLst>
          </p:nvPr>
        </p:nvGraphicFramePr>
        <p:xfrm>
          <a:off x="555308" y="1410794"/>
          <a:ext cx="11081383" cy="52435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설정한다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memberJoin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설정한다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JoinUpdelForm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session)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JoinUpdelForm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 설정한다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회원임이 확인되면 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42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3A6EBBC7-8CC5-739C-9BF3-18FF13E0C982}"/>
              </a:ext>
            </a:extLst>
          </p:cNvPr>
          <p:cNvCxnSpPr/>
          <p:nvPr/>
        </p:nvCxnSpPr>
        <p:spPr>
          <a:xfrm flipV="1">
            <a:off x="11386221" y="119798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DABBAA45-0193-624A-A986-23418A93DB5C}"/>
              </a:ext>
            </a:extLst>
          </p:cNvPr>
          <p:cNvSpPr txBox="1"/>
          <p:nvPr/>
        </p:nvSpPr>
        <p:spPr>
          <a:xfrm>
            <a:off x="6481459" y="114316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회원가입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1C011D0F-88F1-9ED8-6E34-FF6AA50C4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77433"/>
              </p:ext>
            </p:extLst>
          </p:nvPr>
        </p:nvGraphicFramePr>
        <p:xfrm>
          <a:off x="555308" y="1459497"/>
          <a:ext cx="11081383" cy="49987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3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memberUpdel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뷰 이름을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JoinUpdelProc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설정한다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setModel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페이지명을 문자로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리턴 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찾아 호출한다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checkNickDuplication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 = 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파라미터 값을 받고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joinDAO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checkNickDuplication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메소드를 호출하여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과 일치하는 회원 수를 반환 받습니다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 받은 회원 수가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보다 크면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isDuplication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true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보다 작으면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false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responseMap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responseMap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checkIdDuplication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 = 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")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파라미터 값을 받고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joinDAO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checkIDDuplication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메소드를 호출하여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과 일치하는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 수를 반환 받습니다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 받은 회원 수가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보다 크면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isDuplication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true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보다 작으면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false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responseMap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responseMap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1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D47DBDA4-3E86-8C16-C85A-3FC133A56A9C}"/>
              </a:ext>
            </a:extLst>
          </p:cNvPr>
          <p:cNvCxnSpPr/>
          <p:nvPr/>
        </p:nvCxnSpPr>
        <p:spPr>
          <a:xfrm flipV="1">
            <a:off x="11427807" y="472428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7">
            <a:extLst>
              <a:ext uri="{FF2B5EF4-FFF2-40B4-BE49-F238E27FC236}">
                <a16:creationId xmlns:a16="http://schemas.microsoft.com/office/drawing/2014/main" id="{24C2D1BB-E674-BC2F-3CCD-BEABE4626CAC}"/>
              </a:ext>
            </a:extLst>
          </p:cNvPr>
          <p:cNvCxnSpPr/>
          <p:nvPr/>
        </p:nvCxnSpPr>
        <p:spPr>
          <a:xfrm flipV="1">
            <a:off x="11433434" y="1397796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8">
            <a:extLst>
              <a:ext uri="{FF2B5EF4-FFF2-40B4-BE49-F238E27FC236}">
                <a16:creationId xmlns:a16="http://schemas.microsoft.com/office/drawing/2014/main" id="{B6EAFCB6-3387-8BD3-58C4-178D5DB4400A}"/>
              </a:ext>
            </a:extLst>
          </p:cNvPr>
          <p:cNvSpPr txBox="1"/>
          <p:nvPr/>
        </p:nvSpPr>
        <p:spPr>
          <a:xfrm>
            <a:off x="6529709" y="136841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회원가입 관련 </a:t>
            </a: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메소드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63135E9F-1698-3D41-C559-ADC1CE52C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04060"/>
              </p:ext>
            </p:extLst>
          </p:nvPr>
        </p:nvGraphicFramePr>
        <p:xfrm>
          <a:off x="555308" y="1692042"/>
          <a:ext cx="11081383" cy="26527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insertJoin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 가입 정보를 데이터베이스에 저장하는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fr-FR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void</a:t>
                      </a: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fr-FR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updateJoin</a:t>
                      </a: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fr-FR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fr-FR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joinDTO</a:t>
                      </a:r>
                      <a:r>
                        <a:rPr lang="fr-F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수정한 회원정보를 데이터베이스에 저장하는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checkNickDuplication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mem_nick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데이터베이스에서 중복된 닉네임 여부를 확인하는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checkIdDuplication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데이터베이스에서 중복된  아이디  여부를 확인하는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CF7EE88-9DCD-D0B6-CCA0-119EC6632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23005"/>
              </p:ext>
            </p:extLst>
          </p:nvPr>
        </p:nvGraphicFramePr>
        <p:xfrm>
          <a:off x="555308" y="5007474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0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getMem_no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setMem_no(int mem_no)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 게시판에 필요한  회원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암호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6" name="TextBox 18">
            <a:extLst>
              <a:ext uri="{FF2B5EF4-FFF2-40B4-BE49-F238E27FC236}">
                <a16:creationId xmlns:a16="http://schemas.microsoft.com/office/drawing/2014/main" id="{2995A7E3-D62A-D394-185C-EBF265324383}"/>
              </a:ext>
            </a:extLst>
          </p:cNvPr>
          <p:cNvSpPr txBox="1"/>
          <p:nvPr/>
        </p:nvSpPr>
        <p:spPr>
          <a:xfrm>
            <a:off x="6524083" y="4668434"/>
            <a:ext cx="491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회원가입 관련 </a:t>
            </a: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메소드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  <a:p>
            <a:pPr algn="r">
              <a:defRPr/>
            </a:pP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9056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ADC77A6C-DC25-49EA-018F-C4E2349EB30F}"/>
              </a:ext>
            </a:extLst>
          </p:cNvPr>
          <p:cNvCxnSpPr/>
          <p:nvPr/>
        </p:nvCxnSpPr>
        <p:spPr>
          <a:xfrm flipV="1">
            <a:off x="11386221" y="1248695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A0E169F8-C4C3-9C1A-1D86-54159114FC63}"/>
              </a:ext>
            </a:extLst>
          </p:cNvPr>
          <p:cNvSpPr txBox="1"/>
          <p:nvPr/>
        </p:nvSpPr>
        <p:spPr>
          <a:xfrm>
            <a:off x="6481459" y="119387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850693CB-BB2C-93B2-DB65-949B62FCB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20322"/>
              </p:ext>
            </p:extLst>
          </p:nvPr>
        </p:nvGraphicFramePr>
        <p:xfrm>
          <a:off x="555308" y="1510210"/>
          <a:ext cx="11081383" cy="46339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boardDetailForm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검색 키워드를 받기위한 메소드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시 검색한 주식에 대응하는 차트데이터가 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-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-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년 단위로 보이며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관련 뉴스기사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관심종목 등록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재무제표분기별 데이터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재무제표  등등 각종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내의 데이터를 리턴 후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"/graph.do“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웹페이지 화면에 출력하기 위해 만들어진다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checkKeywordInStk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keyword)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키워드로 들어오는 문자를 매개변수로 받아 주식리스트에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있는 주식인지 비교하여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getFinancialStatements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내에 있는 재무제표 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getSeveral_rate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내에 있는 그래프의 데이터를 받아 저장하여 리턴 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getArticleKeywordList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내에 있는 뉴스 데이터 중 검색 키워드에 대응하는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1988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getAllDateMap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 장이 열리는 날의 주 월 년 단위의 데이터를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214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getAllStockCdAndNmMap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주식코드와 이름 데이터를 행과 열로 저장하여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25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4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C8105EC5-4A6C-7E6A-DBD4-0CB65E3784E8}"/>
              </a:ext>
            </a:extLst>
          </p:cNvPr>
          <p:cNvCxnSpPr/>
          <p:nvPr/>
        </p:nvCxnSpPr>
        <p:spPr>
          <a:xfrm flipV="1">
            <a:off x="11386221" y="133112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54B46FC2-FF63-B178-A761-9A82574C556E}"/>
              </a:ext>
            </a:extLst>
          </p:cNvPr>
          <p:cNvSpPr txBox="1"/>
          <p:nvPr/>
        </p:nvSpPr>
        <p:spPr>
          <a:xfrm>
            <a:off x="6481459" y="127630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5DCAE5D6-BBA6-69A4-62FF-D2F8EA2B4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72675"/>
              </p:ext>
            </p:extLst>
          </p:nvPr>
        </p:nvGraphicFramePr>
        <p:xfrm>
          <a:off x="555308" y="1592638"/>
          <a:ext cx="11081383" cy="4725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14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 간의 코스피차트 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14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 간의 코스닥차트 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코스피 차트의 데이터를 최근 날짜순으로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환율정보를 최근날짜 순으로 행과 열로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 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코스닥 차트의 데이터를 최근 날짜순으로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1988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주식정보를 행과 열로 저장하여 리턴 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214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getMonthAllStockList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주식정보를 한달단위로 나눠 행과 열로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256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getYearAllStockList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주식정보를 년 단위로 나눠 행과 열로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18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25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C1ECE554-B795-854C-570C-33C00306CA7C}"/>
              </a:ext>
            </a:extLst>
          </p:cNvPr>
          <p:cNvCxnSpPr/>
          <p:nvPr/>
        </p:nvCxnSpPr>
        <p:spPr>
          <a:xfrm flipV="1">
            <a:off x="11413706" y="14010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0A980D7C-64A7-8AC0-C8CD-995F3F720148}"/>
              </a:ext>
            </a:extLst>
          </p:cNvPr>
          <p:cNvSpPr txBox="1"/>
          <p:nvPr/>
        </p:nvSpPr>
        <p:spPr>
          <a:xfrm>
            <a:off x="6508944" y="134627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893C9043-E1C0-9018-C15B-B92CFF9D1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67859"/>
              </p:ext>
            </p:extLst>
          </p:nvPr>
        </p:nvGraphicFramePr>
        <p:xfrm>
          <a:off x="555308" y="1684149"/>
          <a:ext cx="11081383" cy="44815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getWeekStockMap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모든 주식정보를 주단위로 나눠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getStockRateAscMap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주식정보 중 한주간 가장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하락률이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높은 주식의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데이터들을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getStockMarketDescMap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주식정보 중 한주간 가장 거래량이 많은 주식의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데이터들을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getArticleResultMap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뉴스 데이터를 최신데이터 순서대로 나열해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getWeekMarketAmountDescList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시가총액데이터를 시가총액이 높은 순서대로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나열해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1988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getRecentPickStkList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관심종목의 데이터를 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214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환율을 날짜 별 전체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년 단위로 나눠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256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errorPage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"error.do"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파일의 내용을 웹페이지에 출력한다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18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366058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팀원 소개</a:t>
            </a:r>
            <a:endParaRPr kumimoji="0" lang="ko-KR" altLang="en-US" sz="2400" b="0" i="0" u="none" strike="noStrike" kern="1200" cap="none" spc="-150" normalizeH="0" baseline="0">
              <a:solidFill>
                <a:srgbClr val="3a3838">
                  <a:lumMod val="75000"/>
                </a:srgbClr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660" y="296539"/>
            <a:ext cx="497205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1-1</a:t>
            </a:r>
            <a:endParaRPr kumimoji="0" lang="en-US" altLang="ko-KR" sz="2000" b="0" i="0" u="none" strike="noStrike" kern="1200" cap="none" spc="-150" normalizeH="0" baseline="0">
              <a:solidFill>
                <a:srgbClr val="ffffff"/>
              </a:solidFill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85582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Team member introduction</a:t>
            </a:r>
            <a:endParaRPr kumimoji="0" lang="en-US" altLang="ko-KR" sz="11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582084" y="3278716"/>
          <a:ext cx="11027831" cy="3308986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372735"/>
                <a:gridCol w="2413774"/>
                <a:gridCol w="2413774"/>
                <a:gridCol w="2413774"/>
                <a:gridCol w="2413774"/>
              </a:tblGrid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rgbClr val="808080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이주성</a:t>
                      </a:r>
                      <a:endParaRPr lang="ko-KR" altLang="en-US" b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박채영</a:t>
                      </a:r>
                      <a:endParaRPr lang="ko-KR" altLang="en-US" b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안승민</a:t>
                      </a:r>
                      <a:endParaRPr lang="ko-KR" altLang="en-US" b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팀원 </a:t>
                      </a:r>
                      <a:r>
                        <a:rPr lang="ko-KR" altLang="en-US" b="0">
                          <a:solidFill>
                            <a:srgbClr val="595959"/>
                          </a:solidFill>
                          <a:latin typeface="나눔스퀘어 Bold"/>
                          <a:ea typeface="나눔스퀘어 Bold"/>
                        </a:rPr>
                        <a:t>안해찬</a:t>
                      </a:r>
                      <a:endParaRPr lang="ko-KR" altLang="en-US" b="0">
                        <a:solidFill>
                          <a:srgbClr val="595959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</a:lnL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SQL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UI/UX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JSP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JS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9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CSS</a:t>
                      </a:r>
                      <a:endParaRPr lang="en-US" altLang="ko-KR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2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테스트</a:t>
                      </a:r>
                      <a:endParaRPr lang="ko-KR" altLang="en-US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lnB w="3175" cap="flat" cmpd="sng" algn="ctr">
                      <a:solidFill>
                        <a:schemeClr val="accent3"/>
                      </a:solidFill>
                      <a:prstDash val="lgDash"/>
                      <a:round/>
                    </a:lnB>
                    <a:noFill/>
                  </a:tcPr>
                </a:tc>
              </a:tr>
              <a:tr h="351318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595959"/>
                          </a:solidFill>
                          <a:latin typeface="나눔스퀘어 Light"/>
                          <a:ea typeface="나눔스퀘어 Light"/>
                        </a:rPr>
                        <a:t>디버깅</a:t>
                      </a:r>
                      <a:endParaRPr lang="ko-KR" altLang="en-US">
                        <a:solidFill>
                          <a:srgbClr val="595959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marL="91440" marR="91440"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R w="3175" cap="flat" cmpd="sng" algn="ctr">
                      <a:solidFill>
                        <a:schemeClr val="accent3"/>
                      </a:solidFill>
                      <a:prstDash val="lgDash"/>
                      <a:round/>
                    </a:lnR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latin typeface="나눔스퀘어"/>
                        <a:ea typeface="나눔스퀘어"/>
                      </a:endParaRPr>
                    </a:p>
                  </a:txBody>
                  <a:tcPr marL="91440" marR="91440">
                    <a:lnL w="3175" cap="flat" cmpd="sng" algn="ctr">
                      <a:solidFill>
                        <a:schemeClr val="accent3"/>
                      </a:solidFill>
                      <a:prstDash val="lgDash"/>
                      <a:round/>
                    </a:lnL>
                    <a:lnT w="3175" cap="flat" cmpd="sng" algn="ctr">
                      <a:solidFill>
                        <a:schemeClr val="accent3"/>
                      </a:solidFill>
                      <a:prstDash val="lgDash"/>
                      <a:round/>
                    </a:lnT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7B00319F-8C2B-64B3-4743-1889EF4C0154}"/>
              </a:ext>
            </a:extLst>
          </p:cNvPr>
          <p:cNvCxnSpPr/>
          <p:nvPr/>
        </p:nvCxnSpPr>
        <p:spPr>
          <a:xfrm flipV="1">
            <a:off x="11413706" y="126465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108E7B5E-1E10-48A8-868E-B453DFD83B6C}"/>
              </a:ext>
            </a:extLst>
          </p:cNvPr>
          <p:cNvSpPr txBox="1"/>
          <p:nvPr/>
        </p:nvSpPr>
        <p:spPr>
          <a:xfrm>
            <a:off x="6508944" y="120983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B41A45BE-96A3-2850-F5DE-3FE2A9D32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14927"/>
              </p:ext>
            </p:extLst>
          </p:nvPr>
        </p:nvGraphicFramePr>
        <p:xfrm>
          <a:off x="555308" y="1547709"/>
          <a:ext cx="11081383" cy="48473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MainWeb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행과 열로 저장 돼있던 코스피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등등 모든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데이터를 관련 메소드를 통해 받은 뒤</a:t>
                      </a:r>
                      <a:b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</a:b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저장해 리턴 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"/mainWeb.do“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웹페이지에 출력한다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recentPickProc2(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graphDTO,StockDTO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관심종목 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"/graph.do"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페이지에서 사용자가 관심종목 추가 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파일내부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recentPlus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함수로 요청 및 응답 받아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관심종목 데이터를 추가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중복확인 처리 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주식정보 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“/mainWeb.do","/graph.do"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페이지에서 기존 관심종목에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추가되어 있던 관심 종목데이터를 사용자가 삭제 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mainWeb.jsp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함수로 요청 및 응답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받아 관심종목데이터를 삭제 처리하여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 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218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뉴스데이터를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조회수가 높은 뉴스기사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전체뉴스기사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환율정보를 행과 열로 저장해 리턴 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"/newsListBoard.do"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웹페이지에출력한다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7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A6251238-B2C4-E9B8-3CA6-14818A714E64}"/>
              </a:ext>
            </a:extLst>
          </p:cNvPr>
          <p:cNvCxnSpPr/>
          <p:nvPr/>
        </p:nvCxnSpPr>
        <p:spPr>
          <a:xfrm flipV="1">
            <a:off x="11413706" y="144415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5E3059F1-3672-5A17-A9C8-07B6B2F5506B}"/>
              </a:ext>
            </a:extLst>
          </p:cNvPr>
          <p:cNvSpPr txBox="1"/>
          <p:nvPr/>
        </p:nvSpPr>
        <p:spPr>
          <a:xfrm>
            <a:off x="6508944" y="138933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메인컨트롤러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040A43D0-09A2-D16C-6D49-601C03E2C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779505"/>
              </p:ext>
            </p:extLst>
          </p:nvPr>
        </p:nvGraphicFramePr>
        <p:xfrm>
          <a:off x="555308" y="1727211"/>
          <a:ext cx="11081383" cy="38719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String,Object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getArticleResultMap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뉴스데이터를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처리를 담당하는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클래스를 객체화 하여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관련 메소드를 호출해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페이징처리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기능을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String,Object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	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searchStockMap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DTO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주식사전의 데이터를 매개변수로 받고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페이징처리를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담당하는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클래스를 객체화 하여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관련 메소드를 호출해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페이징처리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기능을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getYoutubeMap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throws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IOException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유튜브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API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기능 중 특정채널의 타이틀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구독자수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프로필사진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등등을 받아와 행과 열로 저장해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2184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stockDictionary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dictionaryDTO,HttpSession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session,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@RequestParam(value="keyword", required=false) String keyword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HttpServletResponse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response) throws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IOException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주식용어를 행과 열로 저장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주식사전 검색 키워드의 세션을 유지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코스닥 환율정보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유튜브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API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받아온 데이터를 행과 열로 저장해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 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"stockDictionary.do"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웹페이지에 출력한다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98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41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FD6FDEA9-C1AC-49C1-A807-56A2FD10D722}"/>
              </a:ext>
            </a:extLst>
          </p:cNvPr>
          <p:cNvCxnSpPr/>
          <p:nvPr/>
        </p:nvCxnSpPr>
        <p:spPr>
          <a:xfrm flipV="1">
            <a:off x="11501944" y="399460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7">
            <a:extLst>
              <a:ext uri="{FF2B5EF4-FFF2-40B4-BE49-F238E27FC236}">
                <a16:creationId xmlns:a16="http://schemas.microsoft.com/office/drawing/2014/main" id="{3CD1DA88-C7C1-C02B-23AA-DFF236B902AF}"/>
              </a:ext>
            </a:extLst>
          </p:cNvPr>
          <p:cNvCxnSpPr/>
          <p:nvPr/>
        </p:nvCxnSpPr>
        <p:spPr>
          <a:xfrm flipV="1">
            <a:off x="11492889" y="139935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8">
            <a:extLst>
              <a:ext uri="{FF2B5EF4-FFF2-40B4-BE49-F238E27FC236}">
                <a16:creationId xmlns:a16="http://schemas.microsoft.com/office/drawing/2014/main" id="{6A5338D4-89AD-5B17-2A65-A545F6629501}"/>
              </a:ext>
            </a:extLst>
          </p:cNvPr>
          <p:cNvSpPr txBox="1"/>
          <p:nvPr/>
        </p:nvSpPr>
        <p:spPr>
          <a:xfrm>
            <a:off x="6588127" y="131840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환율 관련 메소드 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86AE0857-EA07-CF09-03F9-42912A2E9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317663"/>
              </p:ext>
            </p:extLst>
          </p:nvPr>
        </p:nvGraphicFramePr>
        <p:xfrm>
          <a:off x="555308" y="1656275"/>
          <a:ext cx="11081383" cy="20116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getExchangeUSDList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getWeekUSDList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6008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getMonthUSDList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달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703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getYearUSDList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USD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005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정보를 내림차순으로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48870"/>
                  </a:ext>
                </a:extLst>
              </a:tr>
            </a:tbl>
          </a:graphicData>
        </a:graphic>
      </p:graphicFrame>
      <p:graphicFrame>
        <p:nvGraphicFramePr>
          <p:cNvPr id="15" name="표 9">
            <a:extLst>
              <a:ext uri="{FF2B5EF4-FFF2-40B4-BE49-F238E27FC236}">
                <a16:creationId xmlns:a16="http://schemas.microsoft.com/office/drawing/2014/main" id="{1563560E-7929-30D4-24CA-57D52669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628886"/>
              </p:ext>
            </p:extLst>
          </p:nvPr>
        </p:nvGraphicFramePr>
        <p:xfrm>
          <a:off x="555308" y="4290515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ExchangeDTO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배너에 필요한  환율 정보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기준일 등의 데이터를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6" name="TextBox 18">
            <a:extLst>
              <a:ext uri="{FF2B5EF4-FFF2-40B4-BE49-F238E27FC236}">
                <a16:creationId xmlns:a16="http://schemas.microsoft.com/office/drawing/2014/main" id="{C57CA194-883C-F228-B6F6-54B89982B4F5}"/>
              </a:ext>
            </a:extLst>
          </p:cNvPr>
          <p:cNvSpPr txBox="1"/>
          <p:nvPr/>
        </p:nvSpPr>
        <p:spPr>
          <a:xfrm>
            <a:off x="6588127" y="395893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환율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546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EC122931-E3B8-015B-35F4-A21074A29CA8}"/>
              </a:ext>
            </a:extLst>
          </p:cNvPr>
          <p:cNvCxnSpPr/>
          <p:nvPr/>
        </p:nvCxnSpPr>
        <p:spPr>
          <a:xfrm flipV="1">
            <a:off x="11494871" y="3145676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53681998-97D2-A4A0-1CCD-D72232AF4CF5}"/>
              </a:ext>
            </a:extLst>
          </p:cNvPr>
          <p:cNvCxnSpPr/>
          <p:nvPr/>
        </p:nvCxnSpPr>
        <p:spPr>
          <a:xfrm flipV="1">
            <a:off x="11503107" y="138734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EC91E38C-0162-9B45-0A72-C6E481706518}"/>
              </a:ext>
            </a:extLst>
          </p:cNvPr>
          <p:cNvSpPr txBox="1"/>
          <p:nvPr/>
        </p:nvSpPr>
        <p:spPr>
          <a:xfrm>
            <a:off x="6598345" y="1332528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코스피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A87BC44-BBDC-83ED-4C37-DD32DE4A3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878521"/>
              </p:ext>
            </p:extLst>
          </p:nvPr>
        </p:nvGraphicFramePr>
        <p:xfrm>
          <a:off x="555308" y="1642831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0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  /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 지수에 필요한 기준일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 등의 데이터를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254A565-39F0-1184-325B-4C68AC4FB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639017"/>
              </p:ext>
            </p:extLst>
          </p:nvPr>
        </p:nvGraphicFramePr>
        <p:xfrm>
          <a:off x="555308" y="3429000"/>
          <a:ext cx="11081383" cy="1677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KospiDaqDAO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종목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 종목 정보를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49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종목 정보를 내림차순으로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824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 종목 정보를 내림차순으로 가져오는 기능을 수행한다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79910"/>
                  </a:ext>
                </a:extLst>
              </a:tr>
            </a:tbl>
          </a:graphicData>
        </a:graphic>
      </p:graphicFrame>
      <p:sp>
        <p:nvSpPr>
          <p:cNvPr id="13" name="TextBox 18">
            <a:extLst>
              <a:ext uri="{FF2B5EF4-FFF2-40B4-BE49-F238E27FC236}">
                <a16:creationId xmlns:a16="http://schemas.microsoft.com/office/drawing/2014/main" id="{2A9418D8-B47A-5CF3-E1F1-B0F41124BCFF}"/>
              </a:ext>
            </a:extLst>
          </p:cNvPr>
          <p:cNvSpPr txBox="1"/>
          <p:nvPr/>
        </p:nvSpPr>
        <p:spPr>
          <a:xfrm>
            <a:off x="6581055" y="310896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코스피 </a:t>
            </a: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코스닥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134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4F417B9D-1206-9EB3-7E0E-8831FD3D486A}"/>
              </a:ext>
            </a:extLst>
          </p:cNvPr>
          <p:cNvCxnSpPr/>
          <p:nvPr/>
        </p:nvCxnSpPr>
        <p:spPr>
          <a:xfrm flipV="1">
            <a:off x="11464463" y="136409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8">
            <a:extLst>
              <a:ext uri="{FF2B5EF4-FFF2-40B4-BE49-F238E27FC236}">
                <a16:creationId xmlns:a16="http://schemas.microsoft.com/office/drawing/2014/main" id="{4F86BF9F-A471-A8B0-DF4B-264E1DE0AD88}"/>
              </a:ext>
            </a:extLst>
          </p:cNvPr>
          <p:cNvSpPr txBox="1"/>
          <p:nvPr/>
        </p:nvSpPr>
        <p:spPr>
          <a:xfrm>
            <a:off x="6559701" y="130927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관련  메소드 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3F73526-A7DF-A4AE-7A58-E8719C354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693523"/>
              </p:ext>
            </p:extLst>
          </p:nvPr>
        </p:nvGraphicFramePr>
        <p:xfrm>
          <a:off x="555308" y="1619963"/>
          <a:ext cx="11081383" cy="466444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일주일 간의 주식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getWeekStockRateAscList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일주일 간의 주식 등락률을 오름차순으로 정렬하여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49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getWeekMarketDescList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일주일 간의 시장 별 시가총액을 내림차순으로 정렬하여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09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getWeekMarketAmountDescList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일주일 간의 시장 별 거래량을 내림차순으로 정렬하여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7230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insertRecentPickStock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주식 종목을 최근에 선택한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종목을 테이블에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8135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getRecentPickStockList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최근에 선택한 주식 종목을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4426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deleteRecentPickStock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주식 종목을 최근에 선택한 주식 종목을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테이블에서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723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minusPick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선택한 주식 종목의 보유 주식 수를 감소시킨다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2645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주의 모든 주식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354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getYearAllStockList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연도의 모든 주식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668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4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12" name="직선 연결선 17">
            <a:extLst>
              <a:ext uri="{FF2B5EF4-FFF2-40B4-BE49-F238E27FC236}">
                <a16:creationId xmlns:a16="http://schemas.microsoft.com/office/drawing/2014/main" id="{1298E88C-D95B-C6D7-F883-99453927C006}"/>
              </a:ext>
            </a:extLst>
          </p:cNvPr>
          <p:cNvCxnSpPr/>
          <p:nvPr/>
        </p:nvCxnSpPr>
        <p:spPr>
          <a:xfrm flipV="1">
            <a:off x="11503106" y="1217556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8">
            <a:extLst>
              <a:ext uri="{FF2B5EF4-FFF2-40B4-BE49-F238E27FC236}">
                <a16:creationId xmlns:a16="http://schemas.microsoft.com/office/drawing/2014/main" id="{547425A9-E9AF-5EAB-E7D4-672208C8D369}"/>
              </a:ext>
            </a:extLst>
          </p:cNvPr>
          <p:cNvSpPr txBox="1"/>
          <p:nvPr/>
        </p:nvSpPr>
        <p:spPr>
          <a:xfrm>
            <a:off x="6625503" y="1171789"/>
            <a:ext cx="488452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9BFA068E-B925-6159-340E-CC63CCAE2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89258"/>
              </p:ext>
            </p:extLst>
          </p:nvPr>
        </p:nvGraphicFramePr>
        <p:xfrm>
          <a:off x="593951" y="1482479"/>
          <a:ext cx="11081383" cy="13421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getSeveral_rate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여러 환율 정보를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Map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형태로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getFinancial_statements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재무상태표를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49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getAllStockCdAndNm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모든 주식 코드와 이름에 대한 정보를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Map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형태로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10221"/>
                  </a:ext>
                </a:extLst>
              </a:tr>
            </a:tbl>
          </a:graphicData>
        </a:graphic>
      </p:graphicFrame>
      <p:cxnSp>
        <p:nvCxnSpPr>
          <p:cNvPr id="15" name="직선 연결선 17">
            <a:extLst>
              <a:ext uri="{FF2B5EF4-FFF2-40B4-BE49-F238E27FC236}">
                <a16:creationId xmlns:a16="http://schemas.microsoft.com/office/drawing/2014/main" id="{2E0C1F88-43DF-8E4A-6153-8275EACFECD3}"/>
              </a:ext>
            </a:extLst>
          </p:cNvPr>
          <p:cNvCxnSpPr/>
          <p:nvPr/>
        </p:nvCxnSpPr>
        <p:spPr>
          <a:xfrm flipV="1">
            <a:off x="11512159" y="307831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9">
            <a:extLst>
              <a:ext uri="{FF2B5EF4-FFF2-40B4-BE49-F238E27FC236}">
                <a16:creationId xmlns:a16="http://schemas.microsoft.com/office/drawing/2014/main" id="{B9822E29-81C1-F2CF-F379-FA8CBF32C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961254"/>
              </p:ext>
            </p:extLst>
          </p:nvPr>
        </p:nvGraphicFramePr>
        <p:xfrm>
          <a:off x="593951" y="3353187"/>
          <a:ext cx="11081383" cy="915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getStk_cd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 /public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setStk_cd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stk_cd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  지수에 필요한 기준일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고가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종가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저가 등의 데이터를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</a:tbl>
          </a:graphicData>
        </a:graphic>
      </p:graphicFrame>
      <p:sp>
        <p:nvSpPr>
          <p:cNvPr id="17" name="TextBox 18">
            <a:extLst>
              <a:ext uri="{FF2B5EF4-FFF2-40B4-BE49-F238E27FC236}">
                <a16:creationId xmlns:a16="http://schemas.microsoft.com/office/drawing/2014/main" id="{DC34D38E-93FD-71A9-D6B4-9F9054DC89E1}"/>
              </a:ext>
            </a:extLst>
          </p:cNvPr>
          <p:cNvSpPr txBox="1"/>
          <p:nvPr/>
        </p:nvSpPr>
        <p:spPr>
          <a:xfrm>
            <a:off x="6607399" y="301532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458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8B03FE5B-FBCD-39D9-4B20-738364587D53}"/>
              </a:ext>
            </a:extLst>
          </p:cNvPr>
          <p:cNvCxnSpPr/>
          <p:nvPr/>
        </p:nvCxnSpPr>
        <p:spPr>
          <a:xfrm flipV="1">
            <a:off x="11513160" y="316624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053FED20-43DA-571D-9CBA-A0A80ABCA535}"/>
              </a:ext>
            </a:extLst>
          </p:cNvPr>
          <p:cNvCxnSpPr/>
          <p:nvPr/>
        </p:nvCxnSpPr>
        <p:spPr>
          <a:xfrm flipV="1">
            <a:off x="11491678" y="134155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5C639D8F-C650-4498-0266-C105ABB3CB61}"/>
              </a:ext>
            </a:extLst>
          </p:cNvPr>
          <p:cNvSpPr txBox="1"/>
          <p:nvPr/>
        </p:nvSpPr>
        <p:spPr>
          <a:xfrm>
            <a:off x="6595970" y="125155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날짜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18DF2031-1C21-F91D-7538-0314DF969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2873"/>
              </p:ext>
            </p:extLst>
          </p:nvPr>
        </p:nvGraphicFramePr>
        <p:xfrm>
          <a:off x="552589" y="1550836"/>
          <a:ext cx="11081383" cy="13411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4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DateDAO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getWeekDateList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7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일간의 날짜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getMonthDateList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지난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30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일간의 날짜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6361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getYearDateList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올해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일부터 현재까지의 날짜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7330"/>
                  </a:ext>
                </a:extLst>
              </a:tr>
            </a:tbl>
          </a:graphicData>
        </a:graphic>
      </p:graphicFrame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AA0F411C-9E30-1035-17D8-D0911FE6B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15409"/>
              </p:ext>
            </p:extLst>
          </p:nvPr>
        </p:nvGraphicFramePr>
        <p:xfrm>
          <a:off x="555308" y="3412619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7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DateDTO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getWeek_date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setWeek_date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week_date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사전 게시판에 필요한 주식용어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선택된 페이지번호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B25EE4E-CF13-1C43-D628-2A56B71FF1E8}"/>
              </a:ext>
            </a:extLst>
          </p:cNvPr>
          <p:cNvSpPr txBox="1"/>
          <p:nvPr/>
        </p:nvSpPr>
        <p:spPr>
          <a:xfrm>
            <a:off x="6590292" y="310340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날짜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64D768C8-A1F7-5F04-8B8E-B4946DAD360D}"/>
              </a:ext>
            </a:extLst>
          </p:cNvPr>
          <p:cNvSpPr txBox="1"/>
          <p:nvPr/>
        </p:nvSpPr>
        <p:spPr>
          <a:xfrm>
            <a:off x="6574851" y="480287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검색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1" name="직선 연결선 17">
            <a:extLst>
              <a:ext uri="{FF2B5EF4-FFF2-40B4-BE49-F238E27FC236}">
                <a16:creationId xmlns:a16="http://schemas.microsoft.com/office/drawing/2014/main" id="{0DBE7833-757F-F0A5-9C6F-BE4CB3ECFD22}"/>
              </a:ext>
            </a:extLst>
          </p:cNvPr>
          <p:cNvCxnSpPr/>
          <p:nvPr/>
        </p:nvCxnSpPr>
        <p:spPr>
          <a:xfrm flipV="1">
            <a:off x="11497722" y="483855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82D09F5-6107-49F2-33D0-705A1F1B8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98110"/>
              </p:ext>
            </p:extLst>
          </p:nvPr>
        </p:nvGraphicFramePr>
        <p:xfrm>
          <a:off x="555308" y="5098131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3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6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GraphDTO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getKeyword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setKeyword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keyword)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종목 검색 시 입력한 검색어를 서버로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70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45FF2FD8-B695-1713-61B9-03EFD5725739}"/>
              </a:ext>
            </a:extLst>
          </p:cNvPr>
          <p:cNvCxnSpPr/>
          <p:nvPr/>
        </p:nvCxnSpPr>
        <p:spPr>
          <a:xfrm flipV="1">
            <a:off x="11429654" y="495865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91CCC883-6638-A9A6-5240-627545F50E55}"/>
              </a:ext>
            </a:extLst>
          </p:cNvPr>
          <p:cNvCxnSpPr/>
          <p:nvPr/>
        </p:nvCxnSpPr>
        <p:spPr>
          <a:xfrm flipV="1">
            <a:off x="11368803" y="129355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C1F76D17-62F0-F1BC-59A6-C8D94A1B51A9}"/>
              </a:ext>
            </a:extLst>
          </p:cNvPr>
          <p:cNvSpPr txBox="1"/>
          <p:nvPr/>
        </p:nvSpPr>
        <p:spPr>
          <a:xfrm>
            <a:off x="6464041" y="126589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기사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7A26D063-54AC-9E16-7701-0B8CC3058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703651"/>
              </p:ext>
            </p:extLst>
          </p:nvPr>
        </p:nvGraphicFramePr>
        <p:xfrm>
          <a:off x="545241" y="1581821"/>
          <a:ext cx="11081383" cy="31699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 게시글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searchArticleList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조건에 맞는 뉴스기사 글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416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getTopArticleList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인기 뉴스기사 글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239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getArticleKeywordList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graphDTO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 키워드를 가져 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0286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getArticleCntAll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뉴스기사의 모든 글 수를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275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getArticleCnt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 검색 조건에 맞는 글의 수를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5752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updateReadcount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title);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뉴스기사 글의 조회수를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씩 증가시킨다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156592"/>
                  </a:ext>
                </a:extLst>
              </a:tr>
            </a:tbl>
          </a:graphicData>
        </a:graphic>
      </p:graphicFrame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03457C75-703D-1A3D-0854-69F97122D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45743"/>
              </p:ext>
            </p:extLst>
          </p:nvPr>
        </p:nvGraphicFramePr>
        <p:xfrm>
          <a:off x="545241" y="5251314"/>
          <a:ext cx="11081383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ArticleDTO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getTitle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  /   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setTitle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title)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 게시판에 필요한 기사 제목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검색어 등의 데이터를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3" name="TextBox 18">
            <a:extLst>
              <a:ext uri="{FF2B5EF4-FFF2-40B4-BE49-F238E27FC236}">
                <a16:creationId xmlns:a16="http://schemas.microsoft.com/office/drawing/2014/main" id="{22BB31D8-CE79-B50E-C28B-B1D7C80F01F9}"/>
              </a:ext>
            </a:extLst>
          </p:cNvPr>
          <p:cNvSpPr txBox="1"/>
          <p:nvPr/>
        </p:nvSpPr>
        <p:spPr>
          <a:xfrm>
            <a:off x="6524890" y="490384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기사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937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AEED9911-DBFE-96DD-441E-5585C0DF4055}"/>
              </a:ext>
            </a:extLst>
          </p:cNvPr>
          <p:cNvCxnSpPr/>
          <p:nvPr/>
        </p:nvCxnSpPr>
        <p:spPr>
          <a:xfrm flipV="1">
            <a:off x="11392429" y="396254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9DE441D5-D63B-C0C9-B527-A18CA42928AB}"/>
              </a:ext>
            </a:extLst>
          </p:cNvPr>
          <p:cNvCxnSpPr/>
          <p:nvPr/>
        </p:nvCxnSpPr>
        <p:spPr>
          <a:xfrm flipV="1">
            <a:off x="11383077" y="141639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8">
            <a:extLst>
              <a:ext uri="{FF2B5EF4-FFF2-40B4-BE49-F238E27FC236}">
                <a16:creationId xmlns:a16="http://schemas.microsoft.com/office/drawing/2014/main" id="{39D116EA-2803-DDBB-D1EF-0E6EC0166B96}"/>
              </a:ext>
            </a:extLst>
          </p:cNvPr>
          <p:cNvSpPr txBox="1"/>
          <p:nvPr/>
        </p:nvSpPr>
        <p:spPr>
          <a:xfrm>
            <a:off x="6478315" y="136157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용어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F71A67CF-8A13-815A-8D1C-2220072D9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63269"/>
              </p:ext>
            </p:extLst>
          </p:nvPr>
        </p:nvGraphicFramePr>
        <p:xfrm>
          <a:off x="555308" y="1697164"/>
          <a:ext cx="11081383" cy="1920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DictionaryDAO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getStockDictionaryCntAll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모든 주식 종목 사전의 수를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0646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getStockDictionaryList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종목 사전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0159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getStockDictionaryCnt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조건에 맞는 주식 종목 사전의 수를 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8143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searchStockDictionary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조건에 맞는 주식 종목 사전 목록을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04566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92DB095-3FF4-799D-2B29-F3A296E5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370949"/>
              </p:ext>
            </p:extLst>
          </p:nvPr>
        </p:nvGraphicFramePr>
        <p:xfrm>
          <a:off x="555308" y="4240682"/>
          <a:ext cx="11081383" cy="115824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DictionaryDTO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getSTOCK_DIC_NAME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 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setSTOCK_DIC_NAME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sTOCK_DIC_NAME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사전 게시판에 필요한 주식용어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선택된 페이지번호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3" name="TextBox 18">
            <a:extLst>
              <a:ext uri="{FF2B5EF4-FFF2-40B4-BE49-F238E27FC236}">
                <a16:creationId xmlns:a16="http://schemas.microsoft.com/office/drawing/2014/main" id="{F20F151C-6CC0-1905-A0E9-8651BBC84C57}"/>
              </a:ext>
            </a:extLst>
          </p:cNvPr>
          <p:cNvSpPr txBox="1"/>
          <p:nvPr/>
        </p:nvSpPr>
        <p:spPr>
          <a:xfrm>
            <a:off x="6452135" y="390738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주식 용어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265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6" y="127244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00" y="123336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551575"/>
          <a:ext cx="11081384" cy="43291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BaordDTO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session);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(/boardList.do)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 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HttpSession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있는 로그인 정보를 확인한다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회원임이 확인되면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getBoardSearchResultMap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위 메소드를 통해 게시판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 등의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받아 온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반영된 게시판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BBD94F-BEF1-5295-7D4A-A9FE8799DC7F}"/>
              </a:ext>
            </a:extLst>
          </p:cNvPr>
          <p:cNvGraphicFramePr>
            <a:graphicFrameLocks noGrp="1"/>
          </p:cNvGraphicFramePr>
          <p:nvPr/>
        </p:nvGraphicFramePr>
        <p:xfrm>
          <a:off x="555309" y="6067034"/>
          <a:ext cx="11081383" cy="5791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1081383">
                  <a:extLst>
                    <a:ext uri="{9D8B030D-6E8A-4147-A177-3AD203B41FA5}">
                      <a16:colId xmlns:a16="http://schemas.microsoft.com/office/drawing/2014/main" val="72087605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※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BoardController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클래스에는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ExchangeDAO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KospiDaqDAO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객체들의 </a:t>
                      </a:r>
                      <a:r>
                        <a:rPr lang="ko-KR" altLang="en-US" sz="1600" b="1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의존성 주입</a:t>
                      </a:r>
                      <a:r>
                        <a:rPr lang="en-US" altLang="ko-KR" sz="1600" b="1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(Dependency Injection)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을 했기 때문에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해당 객체들을 클래스 내부에서 따로 객체화 하지 않고도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해당 객체들의 메소드를 언제든지 호출할 수 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311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8102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 flipH="1">
            <a:off x="438296" y="486035"/>
            <a:ext cx="565770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4600" b="1" spc="-300" dirty="0">
                <a:solidFill>
                  <a:srgbClr val="224D60">
                    <a:lumMod val="50000"/>
                  </a:srgbClr>
                </a:solidFill>
                <a:latin typeface="나눔스퀘어 ExtraBold"/>
                <a:ea typeface="나눔스퀘어 ExtraBold"/>
              </a:rPr>
              <a:t>WEB </a:t>
            </a:r>
            <a:r>
              <a:rPr lang="ko-KR" altLang="en-US" sz="4600" b="1" spc="-300" dirty="0">
                <a:solidFill>
                  <a:srgbClr val="224D60">
                    <a:lumMod val="50000"/>
                  </a:srgbClr>
                </a:solidFill>
                <a:latin typeface="나눔스퀘어 ExtraBold"/>
                <a:ea typeface="나눔스퀘어 ExtraBold"/>
              </a:rPr>
              <a:t>기반 </a:t>
            </a:r>
            <a:endParaRPr kumimoji="0" lang="en-US" altLang="ko-KR" sz="4600" b="1" i="0" u="none" strike="noStrike" kern="1200" cap="none" spc="-300" normalizeH="0" baseline="0" dirty="0"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600" b="1" i="0" u="none" strike="noStrike" kern="1200" cap="none" spc="-300" normalizeH="0" baseline="0" dirty="0">
                <a:solidFill>
                  <a:srgbClr val="224D60">
                    <a:lumMod val="50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</a:rPr>
              <a:t>주식 차트 </a:t>
            </a:r>
            <a:r>
              <a:rPr lang="ko-KR" altLang="en-US" sz="4600" b="1" spc="-300" dirty="0">
                <a:solidFill>
                  <a:srgbClr val="224D60">
                    <a:lumMod val="50000"/>
                  </a:srgbClr>
                </a:solidFill>
                <a:latin typeface="나눔스퀘어 ExtraBold"/>
                <a:ea typeface="나눔스퀘어 ExtraBold"/>
              </a:rPr>
              <a:t>시스템</a:t>
            </a:r>
            <a:endParaRPr kumimoji="0" lang="ko-KR" altLang="en-US" sz="4600" b="1" i="0" u="none" strike="noStrike" kern="1200" cap="none" spc="-300" normalizeH="0" baseline="0" dirty="0">
              <a:solidFill>
                <a:srgbClr val="224D60">
                  <a:lumMod val="50000"/>
                </a:srgb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5985" y="3509643"/>
            <a:ext cx="50014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b="0" spc="-150" dirty="0">
                <a:solidFill>
                  <a:srgbClr val="224D60">
                    <a:lumMod val="50000"/>
                  </a:srgbClr>
                </a:solidFill>
                <a:latin typeface="나눔스퀘어 Bold"/>
                <a:ea typeface="나눔스퀘어 Bold"/>
              </a:rPr>
              <a:t>프로젝트 목표</a:t>
            </a:r>
            <a:endParaRPr lang="en-US" altLang="ko-KR" spc="-150" dirty="0">
              <a:solidFill>
                <a:srgbClr val="224D60">
                  <a:lumMod val="50000"/>
                </a:srgbClr>
              </a:solidFill>
              <a:latin typeface="나눔스퀘어 Bold"/>
              <a:ea typeface="나눔스퀘어 Bold"/>
            </a:endParaRPr>
          </a:p>
          <a:p>
            <a:pPr marR="0" lvl="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endParaRPr lang="en-US" altLang="ko-KR" b="0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b="0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주식 종목 분석 시 필수적인 정보를 시각적 차트에 담아 서비스 이용자의 효율적인 투자 결정에 기여</a:t>
            </a:r>
            <a:endParaRPr lang="en-US" altLang="ko-KR" b="0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endParaRPr lang="en-US" altLang="ko-KR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b="0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종목의 단기적</a:t>
            </a:r>
            <a:r>
              <a:rPr lang="en-US" altLang="ko-KR" b="0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, </a:t>
            </a:r>
            <a:r>
              <a:rPr lang="ko-KR" altLang="en-US" b="0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장기적 추세를 파악하기 쉽게 제공해    서비스 이용자의 투자 위험 최소화</a:t>
            </a:r>
            <a:endParaRPr lang="en-US" altLang="ko-KR" b="0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endParaRPr lang="en-US" altLang="ko-KR" b="0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  <a:p>
            <a:pPr marL="285750" marR="0" lvl="0" indent="-285750" algn="just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종목 정보 제공을 넘어</a:t>
            </a:r>
            <a:r>
              <a:rPr lang="en-US" altLang="ko-KR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 </a:t>
            </a:r>
            <a:r>
              <a:rPr lang="ko-KR" altLang="en-US" spc="-150" dirty="0">
                <a:solidFill>
                  <a:srgbClr val="224D60">
                    <a:lumMod val="50000"/>
                  </a:srgbClr>
                </a:solidFill>
                <a:latin typeface="나눔스퀘어 Light"/>
                <a:ea typeface="나눔스퀘어 Light"/>
              </a:rPr>
              <a:t>이용자 간 상호 커뮤니케이션   시스템 제공을 통해 이용자 체류 시간 및 만족도 극대화</a:t>
            </a:r>
            <a:endParaRPr lang="en-US" altLang="ko-KR" spc="-150" dirty="0">
              <a:solidFill>
                <a:srgbClr val="224D60">
                  <a:lumMod val="50000"/>
                </a:srgbClr>
              </a:solidFill>
              <a:latin typeface="나눔스퀘어 Light"/>
              <a:ea typeface="나눔스퀘어 Ligh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66121" y="6476301"/>
            <a:ext cx="2217490" cy="3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사각형: 둥근 모서리 16"/>
          <p:cNvSpPr/>
          <p:nvPr/>
        </p:nvSpPr>
        <p:spPr>
          <a:xfrm>
            <a:off x="5866688" y="2942386"/>
            <a:ext cx="5839327" cy="3417406"/>
          </a:xfrm>
          <a:prstGeom prst="roundRect">
            <a:avLst>
              <a:gd name="adj" fmla="val 48203"/>
            </a:avLst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64225" y="2640731"/>
            <a:ext cx="5836464" cy="415059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7814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3906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7" y="1557274"/>
          <a:ext cx="11081384" cy="460348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1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getBoardSearchResultMap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있는 웹 브라우저로부터 가져온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파라미터값에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일치하는 데이터를 아래의 방법으로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 화면에 필요한 게시글 총 개수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개수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등을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저장되어 있는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처리하는 데 필요한 선택 페이지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 개수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전체 페이지 수 등의 정보를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클래스로부터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exchangeDAO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환율 정보 최신순으로 받아온다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16821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kospiDaqDAO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코스닥 정보를 최신순으로 받아온다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86902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kospiDaqDAO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코스피 정보를 최신순으로 받아온다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1405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7DE1A41-41EB-8674-93C7-91E0E251CA09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DC3FE-9523-C038-D118-3A02718C090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589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2588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8681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14278"/>
              </p:ext>
            </p:extLst>
          </p:nvPr>
        </p:nvGraphicFramePr>
        <p:xfrm>
          <a:off x="555307" y="1505020"/>
          <a:ext cx="11081383" cy="51521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작성 화면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/boardRegForm.do)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 시 실행되는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등록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 Map&lt;String, String&gt;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boardRegProc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(@valid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등록 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(/boardRegProc.do)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브라우저로부터 입력 데이터를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담아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아래의 과정을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보낸다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등록 과정에서 유효성 체크 시에 에러가 발생하면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getErrormsgFromBindingResult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객체로부터 에러 메시지를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얻어 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에러가 발생하지 않았다면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등록된 내용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유효성 체크에 해당하지 않는 에러가 발생했을 땐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 처리를 통해 에러 메시지를 보낸다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E0CFF2-6C0E-C98F-43F4-48FDB9C89476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CD2C3-D359-D998-AF91-757C0C76274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99526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6" y="127244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00" y="123336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551575"/>
          <a:ext cx="11081384" cy="40853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boardDetailForm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(@RequestParam(value=“b_no”)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상세화면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(/boardDetailForm.do)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 시 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웹 브라우저로부터 가져 온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일치하는 데이터를 아래의 방법으로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 화면에 필요한 게시글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제목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List&lt;Map&lt;String, String&gt;&gt;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getExchangeDescList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getKosDaqListDescMap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getKospiListDescMap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위 메소드를 통해 코스피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코스닥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환율 정보 등의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5FAD75-B464-2D82-9EA5-DB84D78A843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5898B-7802-E82C-FE7E-09291210E7D4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29063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6" y="127244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00" y="123336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551575"/>
          <a:ext cx="11081384" cy="44206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15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boardDetailForm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(@RequestParam(value=“b_no”)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존재하면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반영된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존재하지 않으면 에러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boardEmpty.jsp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(@RequestParam(value=“b_no)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 화면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(/boardUpDelForm.do)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 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웹 브라우저로부터 가져온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파라미터값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일치하는 데이터를 아래의 방법으로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 화면에 필요한 게시글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제목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등을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정보를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166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7ECCDC9-3866-2909-58D3-7EF6669AF1EC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6D149-9D48-884D-F8D8-D51ED51189CA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58238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5160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12522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7" y="1530732"/>
          <a:ext cx="11081383" cy="51521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(@RequestParam(value=“b_no)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존재하면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반영된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저장하여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결과물이 존재하지 않으면 에러 페이지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boardEmpty.jsp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String&gt;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boardUpProc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(@valid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 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(/boardUpProc.do)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브라우저로부터 수정된 데이터를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담아아래의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과정을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보낸다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 과정에서 유효성 체크 시에 에러가 발생하면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getErrormsgFromBindingResult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객체로부터 에러 메시지를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얻어 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에러가 발생하지 않았다면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수정된 내용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정보를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4DA11-0C20-DC89-EA5C-57D703F3DB4C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D4A5B-EF22-9F0A-B46B-B523745B048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20926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7814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3906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7" y="1557274"/>
          <a:ext cx="11081383" cy="27137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String&gt;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boardUpProc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(@valid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bindingResult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유효성 체크에 해당하지 않는 에러가 발생했을 땐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 처리를 통해 에러 메시지를 보낸다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40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boardDelProc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삭제 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(/boardDelProc.do)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실행되는 메소드로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브라우저로부터 삭제 요청한 데이터를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담아 아래의 과정을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boardService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거쳐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데이터를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과정에서 작업에 대한 트랜잭션이 걸린다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445687"/>
                  </a:ext>
                </a:extLst>
              </a:tr>
            </a:tbl>
          </a:graphicData>
        </a:graphic>
      </p:graphicFrame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C9347432-9668-8047-2BDE-77B65376B2DA}"/>
              </a:ext>
            </a:extLst>
          </p:cNvPr>
          <p:cNvCxnSpPr/>
          <p:nvPr/>
        </p:nvCxnSpPr>
        <p:spPr>
          <a:xfrm flipV="1">
            <a:off x="11369817" y="4571098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131D5D43-6D08-7917-48C4-E96F667B5D8D}"/>
              </a:ext>
            </a:extLst>
          </p:cNvPr>
          <p:cNvSpPr txBox="1"/>
          <p:nvPr/>
        </p:nvSpPr>
        <p:spPr>
          <a:xfrm>
            <a:off x="6415461" y="453202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23499546-F928-2C7B-4DE8-7328A1D5D487}"/>
              </a:ext>
            </a:extLst>
          </p:cNvPr>
          <p:cNvGraphicFramePr>
            <a:graphicFrameLocks noGrp="1"/>
          </p:cNvGraphicFramePr>
          <p:nvPr/>
        </p:nvGraphicFramePr>
        <p:xfrm>
          <a:off x="555308" y="4918394"/>
          <a:ext cx="11081383" cy="1583999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38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69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Boolean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isBoardDetailForm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게시글을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로부터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4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게시글을 입력하고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입력 적용 행의 개수를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로부터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Exception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객체로 예외를 보내 예외를 처리한다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1539B3F-CF1B-4721-C995-2F713D32E0A2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350D7-F575-EFC3-13D1-70C17889CDAD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2968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0020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6113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47505"/>
          <a:ext cx="11081383" cy="17373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4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88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게시글을 수정하고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수정 적용 행의 개수를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로부터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Exception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객체로 예외를 보내 예외를 처리한다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697831"/>
                  </a:ext>
                </a:extLst>
              </a:tr>
              <a:tr h="52769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게시글을 삭제하고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삭제 적용 행의 개수를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로부터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직선 연결선 17">
            <a:extLst>
              <a:ext uri="{FF2B5EF4-FFF2-40B4-BE49-F238E27FC236}">
                <a16:creationId xmlns:a16="http://schemas.microsoft.com/office/drawing/2014/main" id="{ECCD808F-FF8D-31F7-1BA5-EEAE4A997892}"/>
              </a:ext>
            </a:extLst>
          </p:cNvPr>
          <p:cNvCxnSpPr/>
          <p:nvPr/>
        </p:nvCxnSpPr>
        <p:spPr>
          <a:xfrm flipV="1">
            <a:off x="11369817" y="361450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8">
            <a:extLst>
              <a:ext uri="{FF2B5EF4-FFF2-40B4-BE49-F238E27FC236}">
                <a16:creationId xmlns:a16="http://schemas.microsoft.com/office/drawing/2014/main" id="{0B23E747-AB3C-0F30-E73D-F3115F24BA74}"/>
              </a:ext>
            </a:extLst>
          </p:cNvPr>
          <p:cNvSpPr txBox="1"/>
          <p:nvPr/>
        </p:nvSpPr>
        <p:spPr>
          <a:xfrm>
            <a:off x="6415461" y="357542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1CE1FBA-567A-E227-A614-017965272B03}"/>
              </a:ext>
            </a:extLst>
          </p:cNvPr>
          <p:cNvGraphicFramePr>
            <a:graphicFrameLocks noGrp="1"/>
          </p:cNvGraphicFramePr>
          <p:nvPr/>
        </p:nvGraphicFramePr>
        <p:xfrm>
          <a:off x="555308" y="3961800"/>
          <a:ext cx="11081383" cy="18907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Boolean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isBoardDetailForm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접근 시 해당 게시글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대한 작업을 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updateReadcount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조회수를 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상세 내용을 가져와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5E42A22-32E4-A93C-D318-1172D998AF19}"/>
              </a:ext>
            </a:extLst>
          </p:cNvPr>
          <p:cNvGraphicFramePr>
            <a:graphicFrameLocks noGrp="1"/>
          </p:cNvGraphicFramePr>
          <p:nvPr/>
        </p:nvGraphicFramePr>
        <p:xfrm>
          <a:off x="555309" y="6067034"/>
          <a:ext cx="11081383" cy="5791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11081383">
                  <a:extLst>
                    <a:ext uri="{9D8B030D-6E8A-4147-A177-3AD203B41FA5}">
                      <a16:colId xmlns:a16="http://schemas.microsoft.com/office/drawing/2014/main" val="720876051"/>
                    </a:ext>
                  </a:extLst>
                </a:gridCol>
              </a:tblGrid>
              <a:tr h="48593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※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BoardServiceImpl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클래스에는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replyDAO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객체들의 </a:t>
                      </a:r>
                      <a:r>
                        <a:rPr lang="ko-KR" altLang="en-US" sz="1600" b="1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의존성 주입</a:t>
                      </a:r>
                      <a:r>
                        <a:rPr lang="en-US" altLang="ko-KR" sz="1600" b="1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(Dependency Injection)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을 했기 때문에 해당 객체들을 클래스 내부에서 따로 객체화 하지 않고도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해당 객체들의 메소드를 언제든지 호출할 수 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73111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52C3CE-AFA1-24CF-953E-5B42BB742712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1A95A-700D-96AB-D8EB-D7A41284D492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72239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2608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8700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73383"/>
          <a:ext cx="11081383" cy="43291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브라우저로부터 입력된 게시글 내용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된 이미지 파일 이름을 가져와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새글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답글 여부를 확인하여 아래 과정을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getNewFileName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(multi)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된 파일이 이름을 가져온다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checkUploadFileForBoard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(multi)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업로드 된 파일의 확장자와 파일 크기를 검사한다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객체에서 부모 글 번호를 가져와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새글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답글 여부를 확인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부모 글 번호가 있으면 답글 쓰기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답글이면 부모 글의  출력 순서 번호를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증가시킨다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게시글을 저장하고 입력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065D64-EB0F-7928-26DB-6F105F50BA36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DDD7A-DB0E-8E3F-3A46-2FD4AF6B2F4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299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2608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8700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73383"/>
          <a:ext cx="11081383" cy="466444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과정이 끝나고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된 파일이 있다면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uploadDirforBoard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서버에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(DB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전에 저장하면 해당 작업은 성공하고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연동에 실패했을 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파일이 복구되지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3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객체에서 업로드 되어 있는 이미지 파일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이름과 삭제 여부를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checkUploadFileForBoard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(multi)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업로드 된 파일의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확장자와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파일 크기를 검사한다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getBoardCnt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boardDTO.getB_no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));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수정하려는 </a:t>
                      </a: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게시글을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확인하고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존재 개수를 </a:t>
                      </a: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baseline="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할  파일이 있다면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setImg_name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newFileName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새로운 파일의 이름을 저장해 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보낸다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18C945-7ED9-92E6-74F7-316C2F7BE802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40027-5B59-3BD0-5CE1-6FD69BDB23D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13463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2608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8700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73383"/>
          <a:ext cx="11081383" cy="49072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3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throws Exception;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만약 기존 파일을 삭제할 의도가 있다면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setImg_name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newFileName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baseline="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저장되어 있던 파일 이름을 삭제한다</a:t>
                      </a:r>
                      <a:r>
                        <a:rPr lang="en-US" altLang="ko-KR" sz="1600" b="0" spc="-150" baseline="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baseline="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과정이 끝나고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업로드 된 파일이 있다면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Util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uploadDirforBoard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서버에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(DB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 전에 저장하면 해당 작업은 성공하고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연동에 실패했을 때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파일이 복구되지 않는다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20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객체에서 업로드 되어 있는 이미지 파일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이름을 가져와 저장한다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boardDTO.getB_no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통해 삭제하려는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게시글을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확인하고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존재 개수를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getBoardNickCnt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통해 삭제할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게시글의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작성자와 삭제를 시도하는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작성자의 일치 여부를 확인 후 존재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D3FC1D-50E4-4126-C294-C9E9FAB1491A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C76B9-0601-3865-554E-AB46EEE7764A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5070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255668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적용 기술 </a:t>
            </a:r>
            <a:r>
              <a:rPr kumimoji="0" lang="en-US" altLang="ko-KR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</a:t>
            </a:r>
            <a:r>
              <a:rPr kumimoji="0" lang="ko-KR" altLang="en-US" sz="2400" b="0" i="0" u="none" strike="noStrike" kern="1200" cap="none" spc="-150" normalizeH="0" baseline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개발환경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1-3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0" y="692286"/>
            <a:ext cx="321790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Applied technology / Development Environment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19"/>
          <p:cNvCxnSpPr/>
          <p:nvPr/>
        </p:nvCxnSpPr>
        <p:spPr>
          <a:xfrm>
            <a:off x="6132426" y="3039641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20"/>
          <p:cNvCxnSpPr/>
          <p:nvPr/>
        </p:nvCxnSpPr>
        <p:spPr>
          <a:xfrm flipH="1">
            <a:off x="4826389" y="4239807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21"/>
          <p:cNvCxnSpPr/>
          <p:nvPr/>
        </p:nvCxnSpPr>
        <p:spPr>
          <a:xfrm>
            <a:off x="6129986" y="4215991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22"/>
          <p:cNvSpPr/>
          <p:nvPr/>
        </p:nvSpPr>
        <p:spPr>
          <a:xfrm>
            <a:off x="4071173" y="4048675"/>
            <a:ext cx="1758766" cy="1758766"/>
          </a:xfrm>
          <a:prstGeom prst="ellipse">
            <a:avLst/>
          </a:prstGeom>
          <a:solidFill>
            <a:srgbClr val="A6A6A6"/>
          </a:solidFill>
          <a:ln>
            <a:noFill/>
          </a:ln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Light"/>
              <a:ea typeface="나눔스퀘어 Light"/>
            </a:endParaRPr>
          </a:p>
        </p:txBody>
      </p:sp>
      <p:sp>
        <p:nvSpPr>
          <p:cNvPr id="80" name="타원 23"/>
          <p:cNvSpPr/>
          <p:nvPr/>
        </p:nvSpPr>
        <p:spPr>
          <a:xfrm>
            <a:off x="5279314" y="2067215"/>
            <a:ext cx="1758766" cy="1758766"/>
          </a:xfrm>
          <a:prstGeom prst="ellipse">
            <a:avLst/>
          </a:prstGeom>
          <a:solidFill>
            <a:srgbClr val="D1D1D1"/>
          </a:solidFill>
          <a:ln>
            <a:noFill/>
          </a:ln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Light"/>
              <a:ea typeface="나눔스퀘어 Light"/>
            </a:endParaRPr>
          </a:p>
        </p:txBody>
      </p:sp>
      <p:sp>
        <p:nvSpPr>
          <p:cNvPr id="81" name="타원 24"/>
          <p:cNvSpPr/>
          <p:nvPr/>
        </p:nvSpPr>
        <p:spPr>
          <a:xfrm>
            <a:off x="6430035" y="4049807"/>
            <a:ext cx="1758766" cy="1758766"/>
          </a:xfrm>
          <a:prstGeom prst="ellipse">
            <a:avLst/>
          </a:prstGeom>
          <a:solidFill>
            <a:srgbClr val="808080"/>
          </a:solidFill>
          <a:ln>
            <a:noFill/>
          </a:ln>
          <a:effectLst>
            <a:outerShdw blurRad="76200" dist="254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Light"/>
              <a:ea typeface="나눔스퀘어 Light"/>
            </a:endParaRPr>
          </a:p>
        </p:txBody>
      </p:sp>
      <p:grpSp>
        <p:nvGrpSpPr>
          <p:cNvPr id="82" name="그룹 28"/>
          <p:cNvGrpSpPr/>
          <p:nvPr/>
        </p:nvGrpSpPr>
        <p:grpSpPr>
          <a:xfrm>
            <a:off x="444341" y="4211224"/>
            <a:ext cx="3026735" cy="1545814"/>
            <a:chOff x="250487" y="4202011"/>
            <a:chExt cx="3026735" cy="1545814"/>
          </a:xfrm>
        </p:grpSpPr>
        <p:sp>
          <p:nvSpPr>
            <p:cNvPr id="83" name="TextBox 29"/>
            <p:cNvSpPr txBox="1"/>
            <p:nvPr/>
          </p:nvSpPr>
          <p:spPr>
            <a:xfrm>
              <a:off x="281013" y="4793718"/>
              <a:ext cx="299620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OS :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Windows10</a:t>
              </a:r>
              <a:endParaRPr lang="en-US" altLang="ko-KR" sz="1400" b="0" spc="-150" dirty="0">
                <a:latin typeface="나눔스퀘어 Light"/>
                <a:ea typeface="나눔스퀘어 Light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Server :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Apache Tomcat 8.5</a:t>
              </a:r>
              <a:endParaRPr lang="en-US" altLang="ko-KR" sz="1400" b="0" spc="-150" dirty="0">
                <a:latin typeface="나눔스퀘어 Light"/>
                <a:ea typeface="나눔스퀘어 Light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Framework :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Spring / Bootstrap / Mybatis3</a:t>
              </a:r>
              <a:endParaRPr lang="en-US" altLang="ko-KR" sz="1400" b="0" spc="-150" dirty="0">
                <a:latin typeface="나눔스퀘어 Light"/>
                <a:ea typeface="나눔스퀘어 Light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Database : Oracle </a:t>
              </a:r>
            </a:p>
          </p:txBody>
        </p:sp>
        <p:sp>
          <p:nvSpPr>
            <p:cNvPr id="84" name="TextBox 30"/>
            <p:cNvSpPr txBox="1"/>
            <p:nvPr/>
          </p:nvSpPr>
          <p:spPr>
            <a:xfrm>
              <a:off x="250487" y="4202011"/>
              <a:ext cx="1087755" cy="3874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개발 환경</a:t>
              </a:r>
            </a:p>
          </p:txBody>
        </p:sp>
      </p:grpSp>
      <p:grpSp>
        <p:nvGrpSpPr>
          <p:cNvPr id="85" name="그룹 31"/>
          <p:cNvGrpSpPr/>
          <p:nvPr/>
        </p:nvGrpSpPr>
        <p:grpSpPr>
          <a:xfrm>
            <a:off x="8894017" y="4345909"/>
            <a:ext cx="2890896" cy="1057305"/>
            <a:chOff x="248544" y="4259633"/>
            <a:chExt cx="2890896" cy="1057305"/>
          </a:xfrm>
        </p:grpSpPr>
        <p:sp>
          <p:nvSpPr>
            <p:cNvPr id="86" name="TextBox 32"/>
            <p:cNvSpPr txBox="1"/>
            <p:nvPr/>
          </p:nvSpPr>
          <p:spPr>
            <a:xfrm>
              <a:off x="281014" y="4793718"/>
              <a:ext cx="28584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개발 도구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:</a:t>
              </a: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Eclipse / VS Code</a:t>
              </a:r>
              <a:endParaRPr lang="ko-KR" altLang="en-US" sz="1400" b="0" spc="-150" dirty="0">
                <a:latin typeface="나눔스퀘어 Light"/>
                <a:ea typeface="나눔스퀘어 Light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문서 관리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:</a:t>
              </a: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spc="-150" dirty="0" err="1">
                  <a:latin typeface="나눔스퀘어 Light"/>
                  <a:ea typeface="나눔스퀘어 Light"/>
                </a:rPr>
                <a:t>Powerpoint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 / Excel</a:t>
              </a:r>
              <a:endParaRPr lang="ko-KR" altLang="en-US" sz="1400" b="0" spc="-150" dirty="0">
                <a:latin typeface="나눔스퀘어 Light"/>
                <a:ea typeface="나눔스퀘어 Light"/>
              </a:endParaRPr>
            </a:p>
          </p:txBody>
        </p:sp>
        <p:sp>
          <p:nvSpPr>
            <p:cNvPr id="87" name="TextBox 33"/>
            <p:cNvSpPr txBox="1"/>
            <p:nvPr/>
          </p:nvSpPr>
          <p:spPr>
            <a:xfrm>
              <a:off x="248544" y="4259633"/>
              <a:ext cx="1544956" cy="3922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사용 가능 도구</a:t>
              </a:r>
            </a:p>
          </p:txBody>
        </p:sp>
      </p:grpSp>
      <p:grpSp>
        <p:nvGrpSpPr>
          <p:cNvPr id="88" name="그룹 34"/>
          <p:cNvGrpSpPr/>
          <p:nvPr/>
        </p:nvGrpSpPr>
        <p:grpSpPr>
          <a:xfrm>
            <a:off x="7240429" y="2327640"/>
            <a:ext cx="2852805" cy="1272748"/>
            <a:chOff x="267967" y="4259634"/>
            <a:chExt cx="2852805" cy="1272748"/>
          </a:xfrm>
        </p:grpSpPr>
        <p:sp>
          <p:nvSpPr>
            <p:cNvPr id="89" name="TextBox 35"/>
            <p:cNvSpPr txBox="1"/>
            <p:nvPr/>
          </p:nvSpPr>
          <p:spPr>
            <a:xfrm>
              <a:off x="281015" y="4793718"/>
              <a:ext cx="283975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언어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/</a:t>
              </a: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 개발 툴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:</a:t>
              </a:r>
              <a:r>
                <a:rPr lang="ko-KR" altLang="en-US" sz="1400" b="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b="0" spc="-150" dirty="0">
                  <a:latin typeface="나눔스퀘어 Light"/>
                  <a:ea typeface="나눔스퀘어 Light"/>
                </a:rPr>
                <a:t>Java / Spring / JSP</a:t>
              </a:r>
              <a:r>
                <a:rPr lang="ko-KR" altLang="en-US" sz="140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/</a:t>
              </a:r>
              <a:r>
                <a:rPr lang="ko-KR" altLang="en-US" sz="1400" spc="-150" dirty="0">
                  <a:latin typeface="나눔스퀘어 Light"/>
                  <a:ea typeface="나눔스퀘어 Light"/>
                </a:rPr>
                <a:t> 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HTML / CSS / </a:t>
              </a:r>
              <a:r>
                <a:rPr lang="en-US" altLang="ko-KR" sz="1400" spc="-150" dirty="0" err="1">
                  <a:latin typeface="나눔스퀘어 Light"/>
                  <a:ea typeface="나눔스퀘어 Light"/>
                </a:rPr>
                <a:t>Javascript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 / </a:t>
              </a:r>
              <a:r>
                <a:rPr lang="en-US" altLang="ko-KR" sz="1400" spc="-150" dirty="0" err="1">
                  <a:latin typeface="나눔스퀘어 Light"/>
                  <a:ea typeface="나눔스퀘어 Light"/>
                </a:rPr>
                <a:t>Jquery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 / Ajax / Chart . </a:t>
              </a:r>
              <a:r>
                <a:rPr lang="en-US" altLang="ko-KR" sz="1400" spc="-150" dirty="0" err="1">
                  <a:latin typeface="나눔스퀘어 Light"/>
                  <a:ea typeface="나눔스퀘어 Light"/>
                </a:rPr>
                <a:t>js</a:t>
              </a:r>
              <a:r>
                <a:rPr lang="en-US" altLang="ko-KR" sz="1400" spc="-150" dirty="0">
                  <a:latin typeface="나눔스퀘어 Light"/>
                  <a:ea typeface="나눔스퀘어 Light"/>
                </a:rPr>
                <a:t> / YouTube API</a:t>
              </a:r>
            </a:p>
          </p:txBody>
        </p:sp>
        <p:sp>
          <p:nvSpPr>
            <p:cNvPr id="90" name="TextBox 36"/>
            <p:cNvSpPr txBox="1"/>
            <p:nvPr/>
          </p:nvSpPr>
          <p:spPr>
            <a:xfrm>
              <a:off x="267967" y="4259634"/>
              <a:ext cx="1087755" cy="3946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b="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보유 기술</a:t>
              </a:r>
            </a:p>
          </p:txBody>
        </p:sp>
      </p:grpSp>
      <p:sp>
        <p:nvSpPr>
          <p:cNvPr id="91" name="TextBox 38"/>
          <p:cNvSpPr txBox="1"/>
          <p:nvPr/>
        </p:nvSpPr>
        <p:spPr>
          <a:xfrm>
            <a:off x="4467510" y="4810885"/>
            <a:ext cx="973455" cy="342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700" b="1" spc="-150" dirty="0">
                <a:solidFill>
                  <a:schemeClr val="bg1"/>
                </a:solidFill>
                <a:latin typeface="나눔스퀘어 Bold"/>
                <a:ea typeface="나눔스퀘어 Bold"/>
              </a:rPr>
              <a:t>개발 환경 </a:t>
            </a:r>
          </a:p>
        </p:txBody>
      </p:sp>
      <p:sp>
        <p:nvSpPr>
          <p:cNvPr id="92" name="TextBox 39"/>
          <p:cNvSpPr txBox="1"/>
          <p:nvPr/>
        </p:nvSpPr>
        <p:spPr>
          <a:xfrm>
            <a:off x="5695782" y="2817994"/>
            <a:ext cx="935355" cy="3429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700" b="1" spc="-150">
                <a:solidFill>
                  <a:schemeClr val="bg1"/>
                </a:solidFill>
                <a:latin typeface="나눔스퀘어 Bold"/>
                <a:ea typeface="나눔스퀘어 Bold"/>
              </a:rPr>
              <a:t>보유 기술</a:t>
            </a:r>
          </a:p>
        </p:txBody>
      </p:sp>
      <p:sp>
        <p:nvSpPr>
          <p:cNvPr id="93" name="TextBox 40"/>
          <p:cNvSpPr txBox="1"/>
          <p:nvPr/>
        </p:nvSpPr>
        <p:spPr>
          <a:xfrm>
            <a:off x="6848516" y="4685019"/>
            <a:ext cx="925831" cy="598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700" b="1" spc="-150">
                <a:solidFill>
                  <a:schemeClr val="bg1"/>
                </a:solidFill>
                <a:latin typeface="나눔스퀘어 Bold"/>
                <a:ea typeface="나눔스퀘어 Bold"/>
              </a:rPr>
              <a:t>사용 가능</a:t>
            </a:r>
          </a:p>
          <a:p>
            <a:pPr algn="ctr">
              <a:defRPr/>
            </a:pPr>
            <a:r>
              <a:rPr lang="ko-KR" altLang="en-US" sz="1700" b="1" spc="-150">
                <a:solidFill>
                  <a:schemeClr val="bg1"/>
                </a:solidFill>
                <a:latin typeface="나눔스퀘어 Bold"/>
                <a:ea typeface="나눔스퀘어 Bold"/>
              </a:rPr>
              <a:t>도구</a:t>
            </a:r>
          </a:p>
        </p:txBody>
      </p:sp>
      <p:sp>
        <p:nvSpPr>
          <p:cNvPr id="94" name="사각형: 둥근 모서리 63"/>
          <p:cNvSpPr/>
          <p:nvPr/>
        </p:nvSpPr>
        <p:spPr>
          <a:xfrm>
            <a:off x="2680876" y="1264133"/>
            <a:ext cx="7040468" cy="624416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127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1738" y="1249441"/>
            <a:ext cx="613834" cy="6138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68431" y="1255791"/>
            <a:ext cx="832723" cy="643468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33449" y="1353162"/>
            <a:ext cx="400862" cy="43391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1230" y="1390492"/>
            <a:ext cx="750689" cy="360331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43237" y="1278782"/>
            <a:ext cx="305552" cy="55956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52813" y="1376443"/>
            <a:ext cx="530453" cy="38100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919726" y="1366917"/>
            <a:ext cx="1020618" cy="509587"/>
          </a:xfrm>
          <a:prstGeom prst="rect">
            <a:avLst/>
          </a:prstGeom>
        </p:spPr>
      </p:pic>
      <p:sp>
        <p:nvSpPr>
          <p:cNvPr id="105" name="사각형: 둥근 모서리 63"/>
          <p:cNvSpPr/>
          <p:nvPr/>
        </p:nvSpPr>
        <p:spPr>
          <a:xfrm>
            <a:off x="399062" y="5976741"/>
            <a:ext cx="5498312" cy="624416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127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113" name="사각형: 둥근 모서리 63"/>
          <p:cNvSpPr/>
          <p:nvPr/>
        </p:nvSpPr>
        <p:spPr>
          <a:xfrm>
            <a:off x="6387233" y="5976741"/>
            <a:ext cx="5498312" cy="624416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127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10" name="그림 9" descr="스크린샷, 그래픽, 폰트, 라인이(가) 표시된 사진&#10;&#10;자동 생성된 설명">
            <a:extLst>
              <a:ext uri="{FF2B5EF4-FFF2-40B4-BE49-F238E27FC236}">
                <a16:creationId xmlns:a16="http://schemas.microsoft.com/office/drawing/2014/main" id="{CF3E67FF-A9F2-DC51-51EC-70FBB7F4A1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6102700"/>
            <a:ext cx="776489" cy="372497"/>
          </a:xfrm>
          <a:prstGeom prst="rect">
            <a:avLst/>
          </a:prstGeom>
        </p:spPr>
      </p:pic>
      <p:pic>
        <p:nvPicPr>
          <p:cNvPr id="12" name="그림 11" descr="만화 영화, 고양이이(가) 표시된 사진&#10;&#10;자동 생성된 설명">
            <a:extLst>
              <a:ext uri="{FF2B5EF4-FFF2-40B4-BE49-F238E27FC236}">
                <a16:creationId xmlns:a16="http://schemas.microsoft.com/office/drawing/2014/main" id="{03342A16-95BC-8993-0074-C607F88F1A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90" y="6055380"/>
            <a:ext cx="1002385" cy="501193"/>
          </a:xfrm>
          <a:prstGeom prst="rect">
            <a:avLst/>
          </a:prstGeom>
        </p:spPr>
      </p:pic>
      <p:pic>
        <p:nvPicPr>
          <p:cNvPr id="14" name="그림 13" descr="클립아트, 그래픽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893BABC-97D3-EBCC-4D95-224E856363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036" y="6054586"/>
            <a:ext cx="758913" cy="569185"/>
          </a:xfrm>
          <a:prstGeom prst="rect">
            <a:avLst/>
          </a:prstGeom>
        </p:spPr>
      </p:pic>
      <p:pic>
        <p:nvPicPr>
          <p:cNvPr id="16" name="그림 15" descr="그래픽, 상징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434A74DE-32B3-F0CC-8574-D66966DB51D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49" y="6074985"/>
            <a:ext cx="537004" cy="427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06BA14-F13D-9F29-1E1E-D544179552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83170" y="6098447"/>
            <a:ext cx="530453" cy="381000"/>
          </a:xfrm>
          <a:prstGeom prst="rect">
            <a:avLst/>
          </a:prstGeom>
        </p:spPr>
      </p:pic>
      <p:pic>
        <p:nvPicPr>
          <p:cNvPr id="21" name="그림 20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4827E05F-8B22-1444-9375-81901BBD7C1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5" b="34480"/>
          <a:stretch/>
        </p:blipFill>
        <p:spPr>
          <a:xfrm>
            <a:off x="4610851" y="6209997"/>
            <a:ext cx="1053078" cy="177500"/>
          </a:xfrm>
          <a:prstGeom prst="rect">
            <a:avLst/>
          </a:prstGeom>
        </p:spPr>
      </p:pic>
      <p:pic>
        <p:nvPicPr>
          <p:cNvPr id="23" name="그림 22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88724B0F-7C09-4CB9-383D-FC9482318ED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02" y="6160820"/>
            <a:ext cx="1106960" cy="261522"/>
          </a:xfrm>
          <a:prstGeom prst="rect">
            <a:avLst/>
          </a:prstGeom>
        </p:spPr>
      </p:pic>
      <p:pic>
        <p:nvPicPr>
          <p:cNvPr id="25" name="그림 24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D60E0A0B-3C11-DD63-408D-F4C6C9150DF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34" y="6050331"/>
            <a:ext cx="892105" cy="457531"/>
          </a:xfrm>
          <a:prstGeom prst="rect">
            <a:avLst/>
          </a:prstGeom>
        </p:spPr>
      </p:pic>
      <p:pic>
        <p:nvPicPr>
          <p:cNvPr id="27" name="그림 26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1801241-99AC-C229-8184-4F639C96D08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11" y="6103471"/>
            <a:ext cx="1337667" cy="376219"/>
          </a:xfrm>
          <a:prstGeom prst="rect">
            <a:avLst/>
          </a:prstGeom>
        </p:spPr>
      </p:pic>
      <p:pic>
        <p:nvPicPr>
          <p:cNvPr id="29" name="그림 28" descr="그래픽, 폰트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03EA4409-7A6F-41E0-DBEB-EB949CCD2ED5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b="25992"/>
          <a:stretch/>
        </p:blipFill>
        <p:spPr>
          <a:xfrm>
            <a:off x="10639750" y="6137424"/>
            <a:ext cx="743377" cy="267238"/>
          </a:xfrm>
          <a:prstGeom prst="rect">
            <a:avLst/>
          </a:prstGeom>
        </p:spPr>
      </p:pic>
      <p:pic>
        <p:nvPicPr>
          <p:cNvPr id="8" name="그림 7" descr="그래픽, 하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546544A-2C49-80F0-A90B-BDBA68538F0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50" y="1300789"/>
            <a:ext cx="446845" cy="529855"/>
          </a:xfrm>
          <a:prstGeom prst="rect">
            <a:avLst/>
          </a:prstGeom>
        </p:spPr>
      </p:pic>
      <p:pic>
        <p:nvPicPr>
          <p:cNvPr id="9" name="그림 8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2C2CF5D4-1B26-A47E-4878-47C06D3B00A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026" y="1353162"/>
            <a:ext cx="859200" cy="483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174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783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/>
        </p:nvGraphicFramePr>
        <p:xfrm>
          <a:off x="555308" y="1664757"/>
          <a:ext cx="11081383" cy="262228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BoardServiceImpl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게시글을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[5] Util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delBoardImg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img_name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저장한 업로드 된 이미지 파일을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[6]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replayDAO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객체의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deleteReplyAllByBno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boardDTO.getB_no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));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통해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게시글에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있는 댓글을 모두 삭제한다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216399"/>
                  </a:ext>
                </a:extLst>
              </a:tr>
            </a:tbl>
          </a:graphicData>
        </a:graphic>
      </p:graphicFrame>
      <p:cxnSp>
        <p:nvCxnSpPr>
          <p:cNvPr id="14" name="직선 연결선 17"/>
          <p:cNvCxnSpPr/>
          <p:nvPr/>
        </p:nvCxnSpPr>
        <p:spPr>
          <a:xfrm flipV="1">
            <a:off x="11366949" y="44889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8"/>
          <p:cNvSpPr txBox="1"/>
          <p:nvPr/>
        </p:nvSpPr>
        <p:spPr>
          <a:xfrm>
            <a:off x="6412593" y="44498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16" name="표 9"/>
          <p:cNvGraphicFramePr>
            <a:graphicFrameLocks noGrp="1"/>
          </p:cNvGraphicFramePr>
          <p:nvPr/>
        </p:nvGraphicFramePr>
        <p:xfrm>
          <a:off x="552440" y="4836257"/>
          <a:ext cx="11081383" cy="15849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07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077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getBoardListCntAll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게시글의 총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216399"/>
                  </a:ext>
                </a:extLst>
              </a:tr>
              <a:tr h="335077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getBoardListCnt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검색된 게시글의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76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String,String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boardSearchDTO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검색된 게시글의 목록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(n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행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8D6927-328D-A897-CCC1-CF0A2623864C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44370-8801-010C-1C27-58CDEC59AC8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37088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817" y="131746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461" y="127838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8129"/>
              </p:ext>
            </p:extLst>
          </p:nvPr>
        </p:nvGraphicFramePr>
        <p:xfrm>
          <a:off x="555308" y="1673382"/>
          <a:ext cx="11081383" cy="48050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5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  <a:endParaRPr lang="ko-KR" altLang="en-US" sz="1600" b="0" spc="-150" dirty="0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628">
                <a:tc rowSpan="10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updateReadcount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게시글의 조회수를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증가하고 적용된 게시글의 번호를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216399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접근한 게시글의 게시글 상세내용을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접근한 게시글의 존재 여부 확인 후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62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getBoardNickCnt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삭제할 게시글의 작성자와 수정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삭제를 시도하는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작성자의 일치 여부를 확인 후 존재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수정 명령 후 수정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getBoardChildrenCnt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게시글에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달린 답글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962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updateBoardEmpty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답글 존재 여부를 확인하고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해당 게시글의 제목과 내용을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 명령 후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삭제 명령 후 삭제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upPrintNo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출력번호를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1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증가하고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수정된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522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insertBoard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작성 후 입력 적용 행의 개수를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5B1D28-0E18-7874-2C70-9EAE4D5A5AC0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44A91-9E0F-41E9-F14A-6573B162C716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41474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127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219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23883"/>
              </p:ext>
            </p:extLst>
          </p:nvPr>
        </p:nvGraphicFramePr>
        <p:xfrm>
          <a:off x="555246" y="1668568"/>
          <a:ext cx="11081383" cy="915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BoardSearchDTO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getKeyword1( ) / public void setKeyword1 (String Keyword1)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목록에 필요한 검색어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제목 등의 데이터를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1B9F281F-8208-058F-50C8-3290A00302E9}"/>
              </a:ext>
            </a:extLst>
          </p:cNvPr>
          <p:cNvCxnSpPr/>
          <p:nvPr/>
        </p:nvCxnSpPr>
        <p:spPr>
          <a:xfrm flipV="1">
            <a:off x="11369755" y="285423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8">
            <a:extLst>
              <a:ext uri="{FF2B5EF4-FFF2-40B4-BE49-F238E27FC236}">
                <a16:creationId xmlns:a16="http://schemas.microsoft.com/office/drawing/2014/main" id="{6ED15EFE-A3FF-E447-C898-BB68886757FB}"/>
              </a:ext>
            </a:extLst>
          </p:cNvPr>
          <p:cNvSpPr txBox="1"/>
          <p:nvPr/>
        </p:nvSpPr>
        <p:spPr>
          <a:xfrm>
            <a:off x="6415399" y="281515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게시판 관련 메소드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7BDB5A1-881B-245F-A65F-5217F20E7B29}"/>
              </a:ext>
            </a:extLst>
          </p:cNvPr>
          <p:cNvGraphicFramePr>
            <a:graphicFrameLocks noGrp="1"/>
          </p:cNvGraphicFramePr>
          <p:nvPr/>
        </p:nvGraphicFramePr>
        <p:xfrm>
          <a:off x="555246" y="3201533"/>
          <a:ext cx="11081383" cy="91540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getWrtier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/ 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setWriter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(String writer)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작성에 필요한 제목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내용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F6395-6605-AADA-1ECF-10A097E7C475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A0F5B-6CE7-41EE-0CB8-7DBB9A841967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05157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0D14B8DE-7735-66B3-0C7C-E8A65ABF0A10}"/>
              </a:ext>
            </a:extLst>
          </p:cNvPr>
          <p:cNvCxnSpPr/>
          <p:nvPr/>
        </p:nvCxnSpPr>
        <p:spPr>
          <a:xfrm flipV="1">
            <a:off x="11439147" y="1445100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0D79D99C-4F38-542A-B362-25DB9AB88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90574"/>
              </p:ext>
            </p:extLst>
          </p:nvPr>
        </p:nvGraphicFramePr>
        <p:xfrm>
          <a:off x="555308" y="1740784"/>
          <a:ext cx="11081383" cy="201268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ReplyDAO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List&lt;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댓글을 조회하는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706650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댓글을 저장하는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2812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댓글을 수정하는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093021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deleteReply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댓글을 삭제하는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2428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nn-NO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 deleteReplyAllByBno(int b_no);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게시물에 대한 모든 댓글을 삭제하는 기능을 가진다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78311"/>
                  </a:ext>
                </a:extLst>
              </a:tr>
            </a:tbl>
          </a:graphicData>
        </a:graphic>
      </p:graphicFrame>
      <p:sp>
        <p:nvSpPr>
          <p:cNvPr id="10" name="TextBox 18">
            <a:extLst>
              <a:ext uri="{FF2B5EF4-FFF2-40B4-BE49-F238E27FC236}">
                <a16:creationId xmlns:a16="http://schemas.microsoft.com/office/drawing/2014/main" id="{2042CBF7-9D24-4A22-8E09-F0DA8F1C04F1}"/>
              </a:ext>
            </a:extLst>
          </p:cNvPr>
          <p:cNvSpPr txBox="1"/>
          <p:nvPr/>
        </p:nvSpPr>
        <p:spPr>
          <a:xfrm>
            <a:off x="6534391" y="1402634"/>
            <a:ext cx="4914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댓글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  <a:p>
            <a:pPr algn="r">
              <a:defRPr/>
            </a:pP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056552-ADAE-B9EE-DCE7-571E40B47A44}"/>
              </a:ext>
            </a:extLst>
          </p:cNvPr>
          <p:cNvCxnSpPr/>
          <p:nvPr/>
        </p:nvCxnSpPr>
        <p:spPr>
          <a:xfrm flipV="1">
            <a:off x="11438844" y="416159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D5ED23-B2F0-5984-C19A-9E6FE3E87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323190"/>
              </p:ext>
            </p:extLst>
          </p:nvPr>
        </p:nvGraphicFramePr>
        <p:xfrm>
          <a:off x="555308" y="4490340"/>
          <a:ext cx="11081383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ReplyDTO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 ) /  </a:t>
                      </a:r>
                      <a:r>
                        <a:rPr lang="pt-BR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setR_no(int r_no)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getter/setter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메소드로  구성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게시판에 필요한 댓글번호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유저 아이디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글 내용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등의 데이터를 서버로 전달한다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B88EE7-6610-8D77-C0AC-99357343EE59}"/>
              </a:ext>
            </a:extLst>
          </p:cNvPr>
          <p:cNvSpPr txBox="1"/>
          <p:nvPr/>
        </p:nvSpPr>
        <p:spPr>
          <a:xfrm>
            <a:off x="6525033" y="4152468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댓글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330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115C64C0-230B-FE61-8BF1-66EF95483F8E}"/>
              </a:ext>
            </a:extLst>
          </p:cNvPr>
          <p:cNvCxnSpPr/>
          <p:nvPr/>
        </p:nvCxnSpPr>
        <p:spPr>
          <a:xfrm flipV="1">
            <a:off x="11442236" y="1397834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8">
            <a:extLst>
              <a:ext uri="{FF2B5EF4-FFF2-40B4-BE49-F238E27FC236}">
                <a16:creationId xmlns:a16="http://schemas.microsoft.com/office/drawing/2014/main" id="{B43ECABF-C638-2655-8104-3008F7F687AE}"/>
              </a:ext>
            </a:extLst>
          </p:cNvPr>
          <p:cNvSpPr txBox="1"/>
          <p:nvPr/>
        </p:nvSpPr>
        <p:spPr>
          <a:xfrm>
            <a:off x="6528415" y="1370190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댓글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C575518-1F96-FE26-4C69-4574FDF81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696426"/>
              </p:ext>
            </p:extLst>
          </p:nvPr>
        </p:nvGraphicFramePr>
        <p:xfrm>
          <a:off x="555308" y="1708062"/>
          <a:ext cx="11081383" cy="368908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8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7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replyInsert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댓글을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등록합니다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메소드에서 예외가 발생하면 예외 메시지를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ErrorMsg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-1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발생하지 않으면 댓글 등록 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(@RequestParam(value = 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") int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replyDAO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해당하는 댓글 목록을 조회합니다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조회한 댓글 목록을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저장한 뒤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생성하여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replyList.jsp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”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뷰를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설정하고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“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replyList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뷰에 전달합니다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3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380BFC98-CAE4-63B9-BFEA-409366BF958C}"/>
              </a:ext>
            </a:extLst>
          </p:cNvPr>
          <p:cNvCxnSpPr/>
          <p:nvPr/>
        </p:nvCxnSpPr>
        <p:spPr>
          <a:xfrm flipV="1">
            <a:off x="11470811" y="144265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8">
            <a:extLst>
              <a:ext uri="{FF2B5EF4-FFF2-40B4-BE49-F238E27FC236}">
                <a16:creationId xmlns:a16="http://schemas.microsoft.com/office/drawing/2014/main" id="{599F6A23-A22E-6306-8033-0F4141A85DE8}"/>
              </a:ext>
            </a:extLst>
          </p:cNvPr>
          <p:cNvSpPr txBox="1"/>
          <p:nvPr/>
        </p:nvSpPr>
        <p:spPr>
          <a:xfrm>
            <a:off x="6556697" y="1393636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댓글 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07DFEC3-9599-C9AE-50A9-D912C16FF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516506"/>
              </p:ext>
            </p:extLst>
          </p:nvPr>
        </p:nvGraphicFramePr>
        <p:xfrm>
          <a:off x="555308" y="1731508"/>
          <a:ext cx="11081383" cy="393292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8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7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ReplyController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replyUpdate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댓글을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updateReply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메소드에서 예외가 발생하면 예외 메시지를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ErrorMsg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-1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발생하지 않으면 댓글 등록 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9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Map&lt;String, Object&gt;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replyDelete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ReplyDTO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reply)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replyDAO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deldeteReply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댓글을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deldeteReply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메소드에서 예외가 발생하면 예외 메시지를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ErrorMsg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저장하고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-1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[3]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예외가 발생하지 않으면 댓글 등록 개수를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regCnt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"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키에 저장합니다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[4] 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마지막으로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res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반환합니다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79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9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1B421-6BFE-EE5E-F735-ED8AAA4E529E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DF99E-0D14-B845-C8FA-D3862620F6AB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453CA82F-7E96-7494-7899-F16902143929}"/>
              </a:ext>
            </a:extLst>
          </p:cNvPr>
          <p:cNvSpPr txBox="1"/>
          <p:nvPr/>
        </p:nvSpPr>
        <p:spPr>
          <a:xfrm>
            <a:off x="6579418" y="1322973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 err="1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MvcConfiguraion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직선 연결선 17">
            <a:extLst>
              <a:ext uri="{FF2B5EF4-FFF2-40B4-BE49-F238E27FC236}">
                <a16:creationId xmlns:a16="http://schemas.microsoft.com/office/drawing/2014/main" id="{636FD740-6909-1853-0D4A-80292550E9A8}"/>
              </a:ext>
            </a:extLst>
          </p:cNvPr>
          <p:cNvCxnSpPr/>
          <p:nvPr/>
        </p:nvCxnSpPr>
        <p:spPr>
          <a:xfrm flipV="1">
            <a:off x="11494396" y="138199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5FB6FCA-E873-B8F8-9F9D-E75699338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15277"/>
              </p:ext>
            </p:extLst>
          </p:nvPr>
        </p:nvGraphicFramePr>
        <p:xfrm>
          <a:off x="555308" y="1646182"/>
          <a:ext cx="11081383" cy="140208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0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MvcConfiguration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void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addInterceptors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InterceptorRegistry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registry)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[1]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addInterceptor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SessioonInterceptor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인터셉터로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등록하고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[2]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excludePathPatterns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메소드를 호출하여 예외 되는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URL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 패턴을 등록한다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81353"/>
                  </a:ext>
                </a:extLst>
              </a:tr>
            </a:tbl>
          </a:graphicData>
        </a:graphic>
      </p:graphicFrame>
      <p:cxnSp>
        <p:nvCxnSpPr>
          <p:cNvPr id="11" name="직선 연결선 17">
            <a:extLst>
              <a:ext uri="{FF2B5EF4-FFF2-40B4-BE49-F238E27FC236}">
                <a16:creationId xmlns:a16="http://schemas.microsoft.com/office/drawing/2014/main" id="{67C0EAFD-E2C5-52F2-9F26-C8DF31B908F5}"/>
              </a:ext>
            </a:extLst>
          </p:cNvPr>
          <p:cNvCxnSpPr/>
          <p:nvPr/>
        </p:nvCxnSpPr>
        <p:spPr>
          <a:xfrm flipV="1">
            <a:off x="11510024" y="3410151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DA6C72D1-F19C-7ABE-4919-FCB4BE40F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85937"/>
              </p:ext>
            </p:extLst>
          </p:nvPr>
        </p:nvGraphicFramePr>
        <p:xfrm>
          <a:off x="555308" y="3694911"/>
          <a:ext cx="11081383" cy="1738365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73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3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2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클래스명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메소드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Util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static Map&lt;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String,Integer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&gt;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getPagingMap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선택한  페이지  번호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 페이지 당 보여줄 검색 행 개수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결과물 개수 등  </a:t>
                      </a: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페이징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처리에 필요한 정보들을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Map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담아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반환한다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033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public static String 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getNewFileName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MultipartFile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multi)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Multipartfile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객체가 관리하는 업로드 파일에 주어질 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새 이름을 </a:t>
                      </a: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리턴한다</a:t>
                      </a:r>
                      <a:r>
                        <a:rPr lang="en-US" altLang="ko-KR" sz="16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49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748A571-E0C3-82F8-2788-8774DDB843C9}"/>
              </a:ext>
            </a:extLst>
          </p:cNvPr>
          <p:cNvSpPr txBox="1"/>
          <p:nvPr/>
        </p:nvSpPr>
        <p:spPr>
          <a:xfrm>
            <a:off x="6604959" y="337147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Util </a:t>
            </a:r>
            <a:r>
              <a:rPr lang="ko-KR" altLang="en-US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관련 메소드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375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2547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8639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600" b="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600" spc="-150" dirty="0">
                <a:solidFill>
                  <a:schemeClr val="tx2">
                    <a:lumMod val="75000"/>
                  </a:schemeClr>
                </a:solidFill>
                <a:latin typeface="나눔스퀘어 ExtraBold"/>
                <a:ea typeface="나눔스퀘어 ExtraBold"/>
              </a:rPr>
              <a:t>JSP PAGE FUNCTION MAP</a:t>
            </a:r>
            <a:endParaRPr lang="en-US" altLang="ko-KR" sz="1600" b="0" spc="-150" dirty="0">
              <a:solidFill>
                <a:schemeClr val="tx2">
                  <a:lumMod val="75000"/>
                </a:schemeClr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09499"/>
              </p:ext>
            </p:extLst>
          </p:nvPr>
        </p:nvGraphicFramePr>
        <p:xfrm>
          <a:off x="555246" y="1572772"/>
          <a:ext cx="11081383" cy="490375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1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261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boardDetailForm.jsp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웹 페이지가 모두 로드 된 후 실행될 초기화 함수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getReplyList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호출하여 댓글 목록을 보여줌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08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목록으로 이동되는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action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 URL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서버에 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접속하고 이에 대응하는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호출할 페이지명 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boardList.jsp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269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goBoardRegForm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새 글쓰기 화면으로 이동하는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action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/boardRegForm.do URL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서버에 접속하고 이에  대응하는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호출할 페이지명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boardRegForm.jsp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269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goBoardUpDelForm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수정 또는 삭제 폼으로 이동하는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action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/boardUpDelForm.do URL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서버에 접속하고 이에 대응하는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메소드 호출하여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ModelAndView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객체에 저장된 호출 할 페이지명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boardUpDelForm.jsp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1389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225473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86395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0019"/>
              </p:ext>
            </p:extLst>
          </p:nvPr>
        </p:nvGraphicFramePr>
        <p:xfrm>
          <a:off x="555246" y="1572778"/>
          <a:ext cx="11081383" cy="5065471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3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075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boardDetailForm.jsp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insertReply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입력한 댓글 내용이 공백일 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‘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댓글이 공백입니다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’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경고창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띄우고 아닐 시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/replyInsert.do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request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보내 입력된 댓글 내용을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테이블로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28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getReplyList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목록을 불러오는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통해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/replyList.do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방식으로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request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보내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입력된 댓글 내용을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insert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하는 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707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replyUpdate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수정 클릭 시 매개변수를 통하여 등록된 댓글 고유번호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일치하는 댓글을 수정한다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단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수정글이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공백일시 댓글이 공백입니다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경고창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띄운 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리턴 하는 함수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285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showReplyUpdate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수정 버튼 클릭 시 댓글 고유번호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받아오고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그에 맞는 저장된 내용을 입력 영역에 보이게 하는 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7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hideReplyUpdate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댓글 수정 취소 버튼 눌러 영역을 숨기는 함수 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39069"/>
                  </a:ext>
                </a:extLst>
              </a:tr>
              <a:tr h="74728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replyDelete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삭제버튼 클릭 시 호출되는 함수로 해당 댓글번호가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있는지 확인하여 그 결과를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사용자에게 삭제 여부를 창으로 띄워 알려준다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253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8444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127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219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98222"/>
              </p:ext>
            </p:extLst>
          </p:nvPr>
        </p:nvGraphicFramePr>
        <p:xfrm>
          <a:off x="555246" y="1668578"/>
          <a:ext cx="11081383" cy="487604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90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boardList.jsp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sortThClick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ascDesc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헤더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호출되는 함수 게시판 정렬용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이며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freeSearch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호출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9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 버튼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함수 호출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데이터전달 후 응답을 받아 화면에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9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goBoardDetailForm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b_no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게시판 상세 화면으로 이동되는 함수로 사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용자가 클릭한 게시글 번호와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되어있는 게시글 번호가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일치하는경우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게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시글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상세화면으로 이동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105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6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 번호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함수 호출되며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name='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selectPageNo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'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가진 태그의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value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값에 매개변수로 들어오는 클릭한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 번호 저장하기 사용자가 클릭한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</a:t>
                      </a:r>
                      <a:endParaRPr lang="ko-KR" altLang="en-US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이지 번호와 페이지번호가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일치하는경우</a:t>
                      </a:r>
                      <a:endParaRPr lang="ko-KR" altLang="en-US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해당 페이지를 보여줌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3280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280333" cy="4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b="0" spc="-15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개발 일정</a:t>
            </a:r>
            <a:endParaRPr lang="ko-KR" altLang="en-US" sz="2400" b="0" spc="-15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1-4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16462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Development Schedule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table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tretch>
            <a:fillRect/>
          </a:stretch>
        </p:blipFill>
        <p:spPr>
          <a:xfrm>
            <a:off x="689610" y="1646182"/>
            <a:ext cx="10757568" cy="4969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8" name="사각형: 둥근 모서리 27"/>
          <p:cNvSpPr/>
          <p:nvPr/>
        </p:nvSpPr>
        <p:spPr>
          <a:xfrm>
            <a:off x="772040" y="1777040"/>
            <a:ext cx="2548799" cy="381000"/>
          </a:xfrm>
          <a:prstGeom prst="roundRect">
            <a:avLst>
              <a:gd name="adj" fmla="val 26667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cxnSp>
        <p:nvCxnSpPr>
          <p:cNvPr id="29" name="직선 화살표 연결선 28"/>
          <p:cNvCxnSpPr>
            <a:cxnSpLocks/>
          </p:cNvCxnSpPr>
          <p:nvPr/>
        </p:nvCxnSpPr>
        <p:spPr>
          <a:xfrm>
            <a:off x="1061601" y="2728939"/>
            <a:ext cx="4159068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/>
          <p:cNvSpPr/>
          <p:nvPr/>
        </p:nvSpPr>
        <p:spPr>
          <a:xfrm>
            <a:off x="1129439" y="2267291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2F5597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1" name="사각형: 둥근 모서리 30"/>
          <p:cNvSpPr/>
          <p:nvPr/>
        </p:nvSpPr>
        <p:spPr>
          <a:xfrm>
            <a:off x="3446181" y="3879174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FFD243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2" name="사각형: 둥근 모서리 31"/>
          <p:cNvSpPr/>
          <p:nvPr/>
        </p:nvSpPr>
        <p:spPr>
          <a:xfrm>
            <a:off x="8883626" y="6156306"/>
            <a:ext cx="2413314" cy="369332"/>
          </a:xfrm>
          <a:prstGeom prst="roundRect">
            <a:avLst>
              <a:gd name="adj" fmla="val 11349"/>
            </a:avLst>
          </a:prstGeom>
          <a:solidFill>
            <a:schemeClr val="accent2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4" name="TextBox 30"/>
          <p:cNvSpPr txBox="1"/>
          <p:nvPr/>
        </p:nvSpPr>
        <p:spPr>
          <a:xfrm>
            <a:off x="1061601" y="1782874"/>
            <a:ext cx="19735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UI </a:t>
            </a: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설계 및 </a:t>
            </a: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HTML</a:t>
            </a: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 구현</a:t>
            </a:r>
          </a:p>
        </p:txBody>
      </p:sp>
      <p:sp>
        <p:nvSpPr>
          <p:cNvPr id="35" name="TextBox 31"/>
          <p:cNvSpPr txBox="1"/>
          <p:nvPr/>
        </p:nvSpPr>
        <p:spPr>
          <a:xfrm>
            <a:off x="1653767" y="2269291"/>
            <a:ext cx="15068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DB</a:t>
            </a: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 설계 및 구축</a:t>
            </a:r>
          </a:p>
        </p:txBody>
      </p:sp>
      <p:sp>
        <p:nvSpPr>
          <p:cNvPr id="36" name="TextBox 33"/>
          <p:cNvSpPr txBox="1"/>
          <p:nvPr/>
        </p:nvSpPr>
        <p:spPr>
          <a:xfrm>
            <a:off x="3972485" y="3881896"/>
            <a:ext cx="15096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Javascript</a:t>
            </a:r>
            <a:r>
              <a:rPr lang="en-US" altLang="ko-KR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ko-KR" altLang="en-US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구현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9057811" y="6151811"/>
            <a:ext cx="2075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pc="-150" dirty="0">
                <a:solidFill>
                  <a:schemeClr val="bg1"/>
                </a:solidFill>
                <a:latin typeface="나눔스퀘어"/>
                <a:ea typeface="나눔스퀘어"/>
              </a:rPr>
              <a:t>산출물 정리</a:t>
            </a: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</a:p>
        </p:txBody>
      </p:sp>
      <p:cxnSp>
        <p:nvCxnSpPr>
          <p:cNvPr id="46" name="직선 화살표 연결선 45"/>
          <p:cNvCxnSpPr>
            <a:cxnSpLocks/>
          </p:cNvCxnSpPr>
          <p:nvPr/>
        </p:nvCxnSpPr>
        <p:spPr>
          <a:xfrm>
            <a:off x="3387093" y="4364792"/>
            <a:ext cx="4338299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/>
          <p:cNvSpPr/>
          <p:nvPr/>
        </p:nvSpPr>
        <p:spPr>
          <a:xfrm>
            <a:off x="7037190" y="5096682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53" name="TextBox 33"/>
          <p:cNvSpPr txBox="1"/>
          <p:nvPr/>
        </p:nvSpPr>
        <p:spPr>
          <a:xfrm>
            <a:off x="7351450" y="5104058"/>
            <a:ext cx="18549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rgbClr val="404040"/>
                </a:solidFill>
                <a:latin typeface="나눔스퀘어"/>
                <a:ea typeface="나눔스퀘어"/>
              </a:rPr>
              <a:t>DB </a:t>
            </a:r>
            <a:r>
              <a:rPr lang="ko-KR" altLang="en-US" spc="-150" dirty="0">
                <a:solidFill>
                  <a:srgbClr val="404040"/>
                </a:solidFill>
                <a:latin typeface="나눔스퀘어"/>
                <a:ea typeface="나눔스퀘어"/>
              </a:rPr>
              <a:t>샘플데이터 입력</a:t>
            </a:r>
            <a:endParaRPr lang="ko-KR" altLang="en-US" b="0" spc="-150" dirty="0">
              <a:solidFill>
                <a:srgbClr val="404040"/>
              </a:solidFill>
              <a:latin typeface="나눔스퀘어"/>
              <a:ea typeface="나눔스퀘어"/>
            </a:endParaRPr>
          </a:p>
        </p:txBody>
      </p:sp>
      <p:sp>
        <p:nvSpPr>
          <p:cNvPr id="54" name="사각형: 둥근 모서리 53"/>
          <p:cNvSpPr/>
          <p:nvPr/>
        </p:nvSpPr>
        <p:spPr>
          <a:xfrm>
            <a:off x="7810611" y="5660969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2F5597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55" name="TextBox 31"/>
          <p:cNvSpPr txBox="1"/>
          <p:nvPr/>
        </p:nvSpPr>
        <p:spPr>
          <a:xfrm>
            <a:off x="8266284" y="5662969"/>
            <a:ext cx="15830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디버깅 및 테스트</a:t>
            </a:r>
          </a:p>
        </p:txBody>
      </p:sp>
      <p:sp>
        <p:nvSpPr>
          <p:cNvPr id="58" name="사각형: 둥근 모서리 57"/>
          <p:cNvSpPr/>
          <p:nvPr/>
        </p:nvSpPr>
        <p:spPr>
          <a:xfrm>
            <a:off x="2091693" y="2842410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2F5597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59" name="TextBox 31"/>
          <p:cNvSpPr txBox="1"/>
          <p:nvPr/>
        </p:nvSpPr>
        <p:spPr>
          <a:xfrm>
            <a:off x="2852750" y="2844410"/>
            <a:ext cx="1049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Class </a:t>
            </a:r>
            <a:r>
              <a:rPr lang="ko-KR" altLang="en-US" b="0" spc="-150" dirty="0">
                <a:solidFill>
                  <a:schemeClr val="bg1"/>
                </a:solidFill>
                <a:latin typeface="나눔스퀘어"/>
                <a:ea typeface="나눔스퀘어"/>
              </a:rPr>
              <a:t>설계</a:t>
            </a:r>
          </a:p>
        </p:txBody>
      </p:sp>
      <p:sp>
        <p:nvSpPr>
          <p:cNvPr id="64" name="사각형: 둥근 모서리 63"/>
          <p:cNvSpPr/>
          <p:nvPr/>
        </p:nvSpPr>
        <p:spPr>
          <a:xfrm>
            <a:off x="3446181" y="3365210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E7E6E6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65" name="TextBox 33"/>
          <p:cNvSpPr txBox="1"/>
          <p:nvPr/>
        </p:nvSpPr>
        <p:spPr>
          <a:xfrm>
            <a:off x="4131042" y="3372586"/>
            <a:ext cx="1192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SQL</a:t>
            </a:r>
            <a:r>
              <a:rPr lang="ko-KR" altLang="en-US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문 구성</a:t>
            </a:r>
          </a:p>
        </p:txBody>
      </p:sp>
      <p:sp>
        <p:nvSpPr>
          <p:cNvPr id="66" name="TextBox 33"/>
          <p:cNvSpPr txBox="1"/>
          <p:nvPr/>
        </p:nvSpPr>
        <p:spPr>
          <a:xfrm>
            <a:off x="3320839" y="1850471"/>
            <a:ext cx="1323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10/16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10/19</a:t>
            </a:r>
          </a:p>
        </p:txBody>
      </p:sp>
      <p:sp>
        <p:nvSpPr>
          <p:cNvPr id="67" name="TextBox 33"/>
          <p:cNvSpPr txBox="1"/>
          <p:nvPr/>
        </p:nvSpPr>
        <p:spPr>
          <a:xfrm>
            <a:off x="3684950" y="2338175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10/1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7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10/26</a:t>
            </a: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1C048A39-7CA7-6467-4391-A67F3A8A6673}"/>
              </a:ext>
            </a:extLst>
          </p:cNvPr>
          <p:cNvSpPr txBox="1"/>
          <p:nvPr/>
        </p:nvSpPr>
        <p:spPr>
          <a:xfrm>
            <a:off x="4647839" y="2901276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10/20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10/27</a:t>
            </a: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EDBCDCAB-F7D5-C474-0F36-763E728D0ECB}"/>
              </a:ext>
            </a:extLst>
          </p:cNvPr>
          <p:cNvSpPr txBox="1"/>
          <p:nvPr/>
        </p:nvSpPr>
        <p:spPr>
          <a:xfrm>
            <a:off x="6002327" y="3429549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10/25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0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31</a:t>
            </a:r>
            <a:endParaRPr lang="en-US" altLang="ko-KR" sz="1400" b="0" spc="-150" dirty="0">
              <a:solidFill>
                <a:srgbClr val="3A3C84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942F7B95-1703-D137-E210-8AC43FDEE5B2}"/>
              </a:ext>
            </a:extLst>
          </p:cNvPr>
          <p:cNvSpPr txBox="1"/>
          <p:nvPr/>
        </p:nvSpPr>
        <p:spPr>
          <a:xfrm>
            <a:off x="6002327" y="3944976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10/25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11/02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4C51789-651B-2291-2292-EA7FEA19B4E9}"/>
              </a:ext>
            </a:extLst>
          </p:cNvPr>
          <p:cNvSpPr/>
          <p:nvPr/>
        </p:nvSpPr>
        <p:spPr>
          <a:xfrm>
            <a:off x="5169246" y="4469267"/>
            <a:ext cx="2556146" cy="381000"/>
          </a:xfrm>
          <a:prstGeom prst="roundRect">
            <a:avLst>
              <a:gd name="adj" fmla="val 26667"/>
            </a:avLst>
          </a:prstGeom>
          <a:solidFill>
            <a:srgbClr val="FFD243"/>
          </a:solidFill>
          <a:ln>
            <a:noFill/>
          </a:ln>
          <a:effectLst>
            <a:outerShdw blurRad="76200" dist="381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A2999A50-818B-F2D9-8F36-37AD4C19D604}"/>
              </a:ext>
            </a:extLst>
          </p:cNvPr>
          <p:cNvSpPr txBox="1"/>
          <p:nvPr/>
        </p:nvSpPr>
        <p:spPr>
          <a:xfrm>
            <a:off x="5921221" y="4471989"/>
            <a:ext cx="10583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Class </a:t>
            </a:r>
            <a:r>
              <a:rPr lang="ko-KR" altLang="en-US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구현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99A2FF-2280-88C9-8CB8-C9CB05514EA8}"/>
              </a:ext>
            </a:extLst>
          </p:cNvPr>
          <p:cNvCxnSpPr>
            <a:cxnSpLocks/>
          </p:cNvCxnSpPr>
          <p:nvPr/>
        </p:nvCxnSpPr>
        <p:spPr>
          <a:xfrm>
            <a:off x="5110158" y="4954885"/>
            <a:ext cx="3650085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3">
            <a:extLst>
              <a:ext uri="{FF2B5EF4-FFF2-40B4-BE49-F238E27FC236}">
                <a16:creationId xmlns:a16="http://schemas.microsoft.com/office/drawing/2014/main" id="{66A6F7E3-EA5B-77A3-8F38-73BD5D6B6C53}"/>
              </a:ext>
            </a:extLst>
          </p:cNvPr>
          <p:cNvSpPr txBox="1"/>
          <p:nvPr/>
        </p:nvSpPr>
        <p:spPr>
          <a:xfrm>
            <a:off x="7725392" y="4535069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30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11/0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5</a:t>
            </a:r>
            <a:endParaRPr lang="en-US" altLang="ko-KR" sz="1400" b="0" spc="-150" dirty="0">
              <a:solidFill>
                <a:srgbClr val="3A3C84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20" name="TextBox 33">
            <a:extLst>
              <a:ext uri="{FF2B5EF4-FFF2-40B4-BE49-F238E27FC236}">
                <a16:creationId xmlns:a16="http://schemas.microsoft.com/office/drawing/2014/main" id="{0303ABF3-7F29-74C8-656C-BA209EA7A383}"/>
              </a:ext>
            </a:extLst>
          </p:cNvPr>
          <p:cNvSpPr txBox="1"/>
          <p:nvPr/>
        </p:nvSpPr>
        <p:spPr>
          <a:xfrm>
            <a:off x="10366757" y="5737909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09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12</a:t>
            </a:r>
            <a:endParaRPr lang="en-US" altLang="ko-KR" sz="1400" b="0" spc="-150" dirty="0">
              <a:solidFill>
                <a:srgbClr val="3A3C84"/>
              </a:solidFill>
              <a:latin typeface="나눔스퀘어 Light"/>
              <a:ea typeface="나눔스퀘어 Light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F66BF55-3AB1-9E7F-4A4E-BF73236EA260}"/>
              </a:ext>
            </a:extLst>
          </p:cNvPr>
          <p:cNvSpPr txBox="1"/>
          <p:nvPr/>
        </p:nvSpPr>
        <p:spPr>
          <a:xfrm>
            <a:off x="1827898" y="1311689"/>
            <a:ext cx="1549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프로젝트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1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주차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F85DA4A0-CADC-EC15-91F4-75EDCA512D52}"/>
              </a:ext>
            </a:extLst>
          </p:cNvPr>
          <p:cNvSpPr txBox="1"/>
          <p:nvPr/>
        </p:nvSpPr>
        <p:spPr>
          <a:xfrm>
            <a:off x="4519231" y="1311689"/>
            <a:ext cx="1549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프로젝트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2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주차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DD6646E-852B-1A0E-428C-C011979CE24B}"/>
              </a:ext>
            </a:extLst>
          </p:cNvPr>
          <p:cNvSpPr txBox="1"/>
          <p:nvPr/>
        </p:nvSpPr>
        <p:spPr>
          <a:xfrm>
            <a:off x="7210564" y="1311689"/>
            <a:ext cx="1549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프로젝트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주차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1CB3B849-E278-770B-B156-1FBCD28AAB22}"/>
              </a:ext>
            </a:extLst>
          </p:cNvPr>
          <p:cNvSpPr txBox="1"/>
          <p:nvPr/>
        </p:nvSpPr>
        <p:spPr>
          <a:xfrm>
            <a:off x="9897499" y="1311689"/>
            <a:ext cx="1549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Light"/>
                <a:ea typeface="나눔스퀘어 Light"/>
              </a:rPr>
              <a:t>프로젝트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4</a:t>
            </a:r>
            <a:r>
              <a:rPr kumimoji="0" lang="ko-KR" altLang="en-US" sz="1600" b="0" i="0" u="none" strike="noStrike" kern="1200" cap="none" spc="-150" normalizeH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주차</a:t>
            </a: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C88B9F72-7CDA-37AA-D0FB-23CDC646DA0A}"/>
              </a:ext>
            </a:extLst>
          </p:cNvPr>
          <p:cNvSpPr txBox="1"/>
          <p:nvPr/>
        </p:nvSpPr>
        <p:spPr>
          <a:xfrm>
            <a:off x="9597748" y="5174149"/>
            <a:ext cx="1242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11/0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5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~</a:t>
            </a:r>
            <a:r>
              <a:rPr lang="ko-KR" altLang="en-US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 </a:t>
            </a:r>
            <a:r>
              <a:rPr lang="en-US" altLang="ko-KR" sz="1400" b="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11/</a:t>
            </a:r>
            <a:r>
              <a:rPr lang="en-US" altLang="ko-KR" sz="1400" spc="-150" dirty="0">
                <a:solidFill>
                  <a:srgbClr val="3A3C84"/>
                </a:solidFill>
                <a:latin typeface="나눔스퀘어 Light"/>
                <a:ea typeface="나눔스퀘어 Light"/>
              </a:rPr>
              <a:t>10</a:t>
            </a:r>
            <a:endParaRPr lang="en-US" altLang="ko-KR" sz="1400" b="0" spc="-150" dirty="0">
              <a:solidFill>
                <a:srgbClr val="3A3C84"/>
              </a:solidFill>
              <a:latin typeface="나눔스퀘어 Light"/>
              <a:ea typeface="나눔스퀘어 Light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4444E9A-651F-94B2-9C87-C64DE688FF93}"/>
              </a:ext>
            </a:extLst>
          </p:cNvPr>
          <p:cNvCxnSpPr>
            <a:cxnSpLocks/>
          </p:cNvCxnSpPr>
          <p:nvPr/>
        </p:nvCxnSpPr>
        <p:spPr>
          <a:xfrm>
            <a:off x="7037190" y="5564950"/>
            <a:ext cx="380283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5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18792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4884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13704"/>
              </p:ext>
            </p:extLst>
          </p:nvPr>
        </p:nvGraphicFramePr>
        <p:xfrm>
          <a:off x="555246" y="1535229"/>
          <a:ext cx="11081383" cy="503306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65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8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boardRegForm.jsp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목록보기 버튼 클릭 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전송방식을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설정 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전송한다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04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checkBoardRegForm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저장버튼 클릭 시 호출되는 함수로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boardRegForm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이름을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찾아서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formObj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사용하여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/boardRegProc.do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보내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등록여부를 결정한 후 정상등록시 게시물 목록화면으로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이동한다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83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boardUpDelForm.jsp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목록보기 버튼 클릭 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goBoardListForm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이름을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의 전송방식을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설정 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/boardList.do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전송한다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121004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checkBoardUpForm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수정버튼 클릭 시 유효성 체크하는 함수로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boardUpDelForm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이라는 폼을 찾아 변수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formObj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이후 사용자가 수정한 내용을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사용하여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/boardUpProc.do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보내어 오류가 없을 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수정 후 게시물 화면으로 이동한다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  <a:tr h="7618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checkBoardDelForm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삭제버튼 클릭 시 유효성 체크하는 함수로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사용하여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/boardUpProc.do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보내매개변수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boardDelCnt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저장된 값에 따라 결과창을 보여준다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14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106623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161795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22717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34299"/>
              </p:ext>
            </p:extLst>
          </p:nvPr>
        </p:nvGraphicFramePr>
        <p:xfrm>
          <a:off x="555246" y="1509105"/>
          <a:ext cx="11081383" cy="513089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09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993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graph.jsp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window.onpageshow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jQuery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사용하여 페이지가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로드된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후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초기화하는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호출하여 페이지의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back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이벤트를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감지하여 페이지를 다시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로드함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40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maingraph1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 실행하여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/graph.do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7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search2(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recentPickStk_nm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주어진 검색어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recentPickSk_nm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입력란에 넣고 이후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검색을 시작한다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5287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xxx(obj)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 시 주 단위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 단위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년 단위 그래프를 보여주는 함수로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클릭한 그래프만 보여주고 이외 그래프는 숨긴다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  <a:tr h="72653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recentPlus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/recentPickProc2.do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최근 추가한 주식 정보를 갱신한다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search2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함수가 호출되며 종목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변동량에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따라 글자가 표시됨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1497"/>
                  </a:ext>
                </a:extLst>
              </a:tr>
              <a:tr h="7489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formName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호출하여 서버에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보내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/minusProc.do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이동한다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성공하는 경우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json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결과를 이용하여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특정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화면에서 보이거나 숨긴다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66110"/>
                  </a:ext>
                </a:extLst>
              </a:tr>
              <a:tr h="7489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clickDot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(a, b, c, 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4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개의 매개변수를 이용하여 문자열을 생성하고 그 생성된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문자열을 클래스가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clickDot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요소의 텍스트로 설정한다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클릭 시 해당 지점의 정보를 화면에 보여준다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76360"/>
                  </a:ext>
                </a:extLst>
              </a:tr>
              <a:tr h="308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returnLabel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(label)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매개변수로 받은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label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값을 그대로 반환한다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909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8991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18792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14884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7387"/>
              </p:ext>
            </p:extLst>
          </p:nvPr>
        </p:nvGraphicFramePr>
        <p:xfrm>
          <a:off x="555246" y="1535232"/>
          <a:ext cx="11081383" cy="5005464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4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graph.jsp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showDateArticle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(label)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매개변수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label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이용하여 문자열을 생성하고 그 생성된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문자열을 클래스가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originalNews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요소를 숨긴다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특정 뉴스에 대한 날짜 정보를 화면에 표시하고 해당하는 부분을 화면에서 감춘다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0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닉네임 중복체크 이후 입력된 닉네임 변경 시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date-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duplicaton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false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변경되어 중복체크 버튼을 초기화 해주는 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63785"/>
                  </a:ext>
                </a:extLst>
              </a:tr>
              <a:tr h="7374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goLoginForm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목록보기 버튼 클릭 시 호출되는 함수로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태그의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action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URL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주소로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WAS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접속한다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17443"/>
                  </a:ext>
                </a:extLst>
              </a:tr>
              <a:tr h="68620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checkJoinForm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회원가입시 필요한 내용 유효성 검사하는 함수로 사용자가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입력한 데이터의 사용가능 여부 등을 체크함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49481"/>
                  </a:ext>
                </a:extLst>
              </a:tr>
              <a:tr h="76092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checkNickDuplication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닉네임 입력 후 중복체크 버튼 클릭 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데이터와 비교하여 사용 가능여부를 체크하며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 외 유효성 검사를 함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727993"/>
                  </a:ext>
                </a:extLst>
              </a:tr>
              <a:tr h="76092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checkIdDuplication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사용자가 아이디 입력 후 중복체크 버튼 클릭 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저장되어 있는 데이터와 비교하여 사용 가능여부를 체크하며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그 외 유효성검사를 함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877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8179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405637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366559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703775"/>
              </p:ext>
            </p:extLst>
          </p:nvPr>
        </p:nvGraphicFramePr>
        <p:xfrm>
          <a:off x="555246" y="1752948"/>
          <a:ext cx="11081383" cy="4663677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7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joinUpDelForm.jsp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checkJoinUpdelForm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회원정보 수정 시 내용을 체크하는 함수 비밀번호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이메일 입력 시 각 데이터를 읽어와서 변수에 저장 후 오류가 없으면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79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loginForm.jsp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class=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loginBtn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을 가진 태그에 클릭 이벤트 발생시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checkLoginForm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호출 접속한 클라이언트가 가져온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쿠키명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mem_id,mem_pwd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대응하는 쿠키 값을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문법을 이용하여 입력란 삽입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자동 로그인 체크 시 사용된다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endParaRPr lang="ko-KR" altLang="en-US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563785"/>
                  </a:ext>
                </a:extLst>
              </a:tr>
              <a:tr h="14427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checkLoginForm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아이디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암호 유효성 체크하는 함수로 로그인 버튼 클릭 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ajax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이용하여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연동하여 아이디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암호가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존재하는 경우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/mainWeb.do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접속한다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11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08301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37389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98311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959656"/>
              </p:ext>
            </p:extLst>
          </p:nvPr>
        </p:nvGraphicFramePr>
        <p:xfrm>
          <a:off x="555246" y="1684700"/>
          <a:ext cx="11081383" cy="465806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54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mainWeb.jsp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window.onpageshow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jQuery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사용하여 페이지가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로드된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후 초기화하는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호출하여 페이지의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back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이벤트를 감지하여 페이지를 다시 로드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초기화 하는 함수로 코스피도 처음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threeList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상승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fiveList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자식 태그 중 하락 보여주기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입력 후 검색버튼 클릭 시 서버에서 데이터를 받아와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mainWeb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페이지를 출력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search2(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 검색 함수로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name=keyword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값을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recentPickStk_nm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으로 설정한 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goMenu2(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menu2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누르면 실행되는 함수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searchResultBoard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이동하게 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1497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goMenu3(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menu3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누르면 실행되는 함수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newsListBoard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이동하게 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66110"/>
                  </a:ext>
                </a:extLst>
              </a:tr>
              <a:tr h="6175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piDaq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kospiDaqGraph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라는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값을 가진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html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요소 내의 행 중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홀수 또는 짝수의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번째 행을 마우스 이벤트로 보이거나 숨겨 줌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763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1472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726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818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169094"/>
              </p:ext>
            </p:extLst>
          </p:nvPr>
        </p:nvGraphicFramePr>
        <p:xfrm>
          <a:off x="555246" y="1674573"/>
          <a:ext cx="11081383" cy="4734776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3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87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mainWeb.jsp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exchangeClick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월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년 단위로 그래프를 마우스 이벤트로 보이거나 숨겨준다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showList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매개변수로 받은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obj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화면에 보이게 하고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fiveList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클래스를 가진 부모 요소의 다른 자식을 숨기는 역할을 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minus(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formName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호출하여 서버에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post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요청을 보낸다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name='"+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formName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+"’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통해 찾은 데이터를 보내며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성공 시 그 결과를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recentPickStkMapList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이용하여 화면에서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객체를 숨긴다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clickNews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(title)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ajax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호출하여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name=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articleListBoard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에서 찾은 객체를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전달하며 성공 시 익명함수에서 받은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cnt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값을 처리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16444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726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818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05884"/>
              </p:ext>
            </p:extLst>
          </p:nvPr>
        </p:nvGraphicFramePr>
        <p:xfrm>
          <a:off x="555246" y="1674573"/>
          <a:ext cx="11081383" cy="4734776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3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87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newsListBoard.jsp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페이지네이션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클릭 시 클릭된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받아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selectPageNo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Hidden Element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입력 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입력 후 검색버튼 클릭 시 서버에서 데이터를 받아와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/newsListBoard.do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내의 전체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게시글수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검색결과와 페이지번호를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clickNews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(title)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뉴스 제목 클릭 시 동작하며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 안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articleListBoard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요소들을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/newsListBoard.do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전달된다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class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title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요소의 값을 비운 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 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10998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goGraphBtn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검색버튼으로 내용 입력 후 클릭 시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/graph.do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이동하며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입력된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키워드값과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일치하는 내용이 보인다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4572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2-4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"/>
          <p:cNvCxnSpPr/>
          <p:nvPr/>
        </p:nvCxnSpPr>
        <p:spPr>
          <a:xfrm flipV="1">
            <a:off x="11369755" y="1327262"/>
            <a:ext cx="0" cy="779215"/>
          </a:xfrm>
          <a:prstGeom prst="line">
            <a:avLst/>
          </a:prstGeom>
          <a:ln w="28575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6415399" y="1288184"/>
            <a:ext cx="4914114" cy="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JSP PAGE FUNCTION MAP</a:t>
            </a:r>
          </a:p>
        </p:txBody>
      </p:sp>
      <p:graphicFrame>
        <p:nvGraphicFramePr>
          <p:cNvPr id="58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788209"/>
              </p:ext>
            </p:extLst>
          </p:nvPr>
        </p:nvGraphicFramePr>
        <p:xfrm>
          <a:off x="555246" y="1674573"/>
          <a:ext cx="11081383" cy="474839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2700000" algn="ctr" rotWithShape="0">
                    <a:srgbClr val="000000">
                      <a:alpha val="12000"/>
                    </a:srgbClr>
                  </a:outerShdw>
                </a:effectLst>
                <a:tableStyleId>{2D5ABB26-0587-4C30-8999-92F81FD0307C}</a:tableStyleId>
              </a:tblPr>
              <a:tblGrid>
                <a:gridCol w="208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1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JSP</a:t>
                      </a: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 페이지명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0" spc="-150" dirty="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0" spc="-150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62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stockDictionary.jsp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pageNoClick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clickPageNo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페이지네이션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클릭 시 클릭된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pageNo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받아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selectPageNo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 Hidden Element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입력 후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함수를 호출한다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2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search(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내용 입력 후 검색버튼 클릭 시 서버에서 데이터를 받아와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/stockDictionary.do 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내의 전체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게시글수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검색결과와 페이지번호를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2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detail(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sss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매개변수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sss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를 받아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태그 안 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name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Dictionary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요소를 찾아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formObj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에 저장하여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주식용어 게시판으로 이동하는 함수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4443"/>
                  </a:ext>
                </a:extLst>
              </a:tr>
              <a:tr h="88262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init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초기화 하는 함수이며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, name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이 </a:t>
                      </a: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keyword_dic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인 요소의 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입력 내용 및 클릭한 페이지 번호를 초기화해주는 함수</a:t>
                      </a: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84834"/>
                  </a:ext>
                </a:extLst>
              </a:tr>
              <a:tr h="88262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spc="-150" dirty="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goGraphBtn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( 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주식 검색버튼으로 내용 입력 후 클릭 시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/graph.do</a:t>
                      </a: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로 이동하며 입력된 </a:t>
                      </a:r>
                      <a:r>
                        <a:rPr lang="ko-KR" altLang="en-US" sz="1500" b="0" spc="-150" dirty="0" err="1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키워드값과</a:t>
                      </a:r>
                      <a:endParaRPr lang="ko-KR" altLang="en-US" sz="1500" b="0" spc="-150" dirty="0">
                        <a:solidFill>
                          <a:srgbClr val="40474D"/>
                        </a:solidFill>
                        <a:latin typeface="나눔스퀘어 Light"/>
                        <a:ea typeface="나눔스퀘어 Light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일치하는 내용이 보인다</a:t>
                      </a:r>
                      <a:r>
                        <a:rPr lang="en-US" altLang="ko-KR" sz="1500" b="0" spc="-150" dirty="0">
                          <a:solidFill>
                            <a:srgbClr val="40474D"/>
                          </a:solidFill>
                          <a:latin typeface="나눔스퀘어 Light"/>
                          <a:ea typeface="나눔스퀘어 Ligh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4653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8919CB-32DB-9103-D145-A0CE25DC71A4}"/>
              </a:ext>
            </a:extLst>
          </p:cNvPr>
          <p:cNvSpPr txBox="1"/>
          <p:nvPr/>
        </p:nvSpPr>
        <p:spPr>
          <a:xfrm>
            <a:off x="1754332" y="256843"/>
            <a:ext cx="2316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메소드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/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함수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9A971-8588-B1DF-13BA-2141B77A66DF}"/>
              </a:ext>
            </a:extLst>
          </p:cNvPr>
          <p:cNvSpPr txBox="1"/>
          <p:nvPr/>
        </p:nvSpPr>
        <p:spPr>
          <a:xfrm>
            <a:off x="1750341" y="692286"/>
            <a:ext cx="18373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Method /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314584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60" y="3262771"/>
            <a:ext cx="13449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0" spc="-3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/>
                <a:ea typeface="나눔스퀘어 Light"/>
              </a:rPr>
              <a:t>화면 </a:t>
            </a:r>
            <a:r>
              <a:rPr lang="en-US" altLang="ko-KR" sz="3600" b="0" spc="-3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/>
                <a:ea typeface="나눔스퀘어 Light"/>
              </a:rPr>
              <a:t>UI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1135" y="2680659"/>
            <a:ext cx="1792605" cy="574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6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Part </a:t>
            </a:r>
            <a:r>
              <a:rPr lang="en-US" altLang="ko-KR" sz="3200" b="0" spc="60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/>
                <a:ea typeface="나눔스퀘어 Bold"/>
              </a:rPr>
              <a:t>3</a:t>
            </a:r>
            <a:endParaRPr kumimoji="0" lang="ko-KR" altLang="en-US" sz="3200" b="0" i="0" u="none" strike="noStrike" kern="1200" cap="none" spc="600" normalizeH="0" baseline="0"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668" y="198470"/>
            <a:ext cx="119043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014228" y="6666614"/>
            <a:ext cx="112672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-1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 </a:t>
            </a:r>
            <a:r>
              <a:rPr lang="en-US" altLang="ko-KR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메뉴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5361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Login / Membership Registration / Main Menu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78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tretch>
            <a:fillRect/>
          </a:stretch>
        </p:blipFill>
        <p:spPr>
          <a:xfrm flipH="1">
            <a:off x="0" y="-1463"/>
            <a:ext cx="12191997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4410" y="3262771"/>
            <a:ext cx="25450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600" b="0" spc="-30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나눔스퀘어 Light"/>
              </a:rPr>
              <a:t>프로젝트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1135" y="2680659"/>
            <a:ext cx="1792605" cy="574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0" i="0" u="none" strike="noStrike" kern="1200" cap="none" spc="60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Part 2</a:t>
            </a:r>
            <a:endParaRPr kumimoji="0" lang="ko-KR" altLang="en-US" sz="3200" b="0" i="0" u="none" strike="noStrike" kern="1200" cap="none" spc="600" normalizeH="0" baseline="0"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7668" y="198470"/>
            <a:ext cx="1190433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014228" y="6666614"/>
            <a:ext cx="112672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720462"/>
            <a:ext cx="4996777" cy="441247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2858487"/>
            <a:ext cx="4292600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 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입력란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Remember me </a:t>
            </a:r>
            <a:r>
              <a:rPr lang="ko-KR" altLang="en-US" sz="16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체크란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버튼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버튼</a:t>
            </a:r>
          </a:p>
        </p:txBody>
      </p:sp>
      <p:sp>
        <p:nvSpPr>
          <p:cNvPr id="47" name="TextBox 8"/>
          <p:cNvSpPr txBox="1"/>
          <p:nvPr/>
        </p:nvSpPr>
        <p:spPr>
          <a:xfrm>
            <a:off x="6416251" y="2028440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로그인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8" name="직선 연결선 9"/>
          <p:cNvCxnSpPr>
            <a:cxnSpLocks/>
          </p:cNvCxnSpPr>
          <p:nvPr/>
        </p:nvCxnSpPr>
        <p:spPr>
          <a:xfrm>
            <a:off x="6415023" y="2657207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52" name="TextBox 41"/>
          <p:cNvSpPr txBox="1"/>
          <p:nvPr/>
        </p:nvSpPr>
        <p:spPr>
          <a:xfrm>
            <a:off x="8162747" y="2193016"/>
            <a:ext cx="22920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Login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Page</a:t>
            </a:r>
            <a:endParaRPr lang="ko-KR" altLang="en-US" sz="1500" b="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  <a:ea typeface="나눔스퀘어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6146239-0DCD-735C-4829-8CC218E9F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5"/>
          <a:stretch/>
        </p:blipFill>
        <p:spPr>
          <a:xfrm>
            <a:off x="1607546" y="2418337"/>
            <a:ext cx="3543795" cy="2975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직사각형 18"/>
          <p:cNvSpPr/>
          <p:nvPr/>
        </p:nvSpPr>
        <p:spPr>
          <a:xfrm>
            <a:off x="1937448" y="2698871"/>
            <a:ext cx="2882539" cy="402802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18">
            <a:extLst>
              <a:ext uri="{FF2B5EF4-FFF2-40B4-BE49-F238E27FC236}">
                <a16:creationId xmlns:a16="http://schemas.microsoft.com/office/drawing/2014/main" id="{C3B5610A-3294-B88E-38B1-54732F2BFC7F}"/>
              </a:ext>
            </a:extLst>
          </p:cNvPr>
          <p:cNvSpPr/>
          <p:nvPr/>
        </p:nvSpPr>
        <p:spPr>
          <a:xfrm>
            <a:off x="1937448" y="3409968"/>
            <a:ext cx="2882539" cy="402802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0C8937A5-7E11-F3B2-1969-CE5024467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78" y="2418338"/>
            <a:ext cx="334755" cy="334755"/>
          </a:xfrm>
          <a:prstGeom prst="rect">
            <a:avLst/>
          </a:prstGeom>
        </p:spPr>
      </p:pic>
      <p:pic>
        <p:nvPicPr>
          <p:cNvPr id="13" name="그림 12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1DC33A8D-E7F4-06F2-7A2C-F2C2ADFC2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0" y="3209112"/>
            <a:ext cx="338666" cy="338666"/>
          </a:xfrm>
          <a:prstGeom prst="rect">
            <a:avLst/>
          </a:prstGeom>
        </p:spPr>
      </p:pic>
      <p:pic>
        <p:nvPicPr>
          <p:cNvPr id="16" name="그림 15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D6C7948-B3A0-CD66-A29C-A5D717774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85" y="3913722"/>
            <a:ext cx="334755" cy="334755"/>
          </a:xfrm>
          <a:prstGeom prst="rect">
            <a:avLst/>
          </a:prstGeom>
        </p:spPr>
      </p:pic>
      <p:pic>
        <p:nvPicPr>
          <p:cNvPr id="18" name="그림 17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DB5D7DE-510E-C2D5-D0B5-1A1659BA0F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78" y="4403961"/>
            <a:ext cx="338667" cy="338667"/>
          </a:xfrm>
          <a:prstGeom prst="rect">
            <a:avLst/>
          </a:prstGeom>
        </p:spPr>
      </p:pic>
      <p:pic>
        <p:nvPicPr>
          <p:cNvPr id="20" name="그림 19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3D1F1DE5-F441-3FB8-44F9-C4A65C5490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85" y="4876191"/>
            <a:ext cx="334755" cy="3347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2" y="2887062"/>
            <a:ext cx="14895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등록된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2" y="3483851"/>
            <a:ext cx="16001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등록된 비밀번호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5361" y="4080640"/>
            <a:ext cx="176362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체크 시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ID,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기억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1" y="4628856"/>
            <a:ext cx="176362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ID,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비밀번호 입력 후 클릭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E6DD4-161E-8BD3-D7C7-69E8AABF0182}"/>
              </a:ext>
            </a:extLst>
          </p:cNvPr>
          <p:cNvSpPr txBox="1"/>
          <p:nvPr/>
        </p:nvSpPr>
        <p:spPr>
          <a:xfrm>
            <a:off x="8775361" y="5274218"/>
            <a:ext cx="173316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16A577F-44F9-66F1-BCE3-93EC1A698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/>
          <a:stretch/>
        </p:blipFill>
        <p:spPr>
          <a:xfrm>
            <a:off x="2064384" y="1593302"/>
            <a:ext cx="2544051" cy="4765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720462"/>
            <a:ext cx="4996777" cy="441247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2858487"/>
            <a:ext cx="4292600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입력란 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중복체크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입력란 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중복체크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입력란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확인란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입력란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/>
          <p:nvPr/>
        </p:nvCxnSpPr>
        <p:spPr>
          <a:xfrm>
            <a:off x="6415023" y="2657207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50" name="직사각형 18"/>
          <p:cNvSpPr/>
          <p:nvPr/>
        </p:nvSpPr>
        <p:spPr>
          <a:xfrm>
            <a:off x="2273548" y="1758915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1" name="그림 10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0C8937A5-7E11-F3B2-1969-CE5024467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84" y="1572583"/>
            <a:ext cx="324021" cy="3240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2" y="2887062"/>
            <a:ext cx="191110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닉네임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중복체크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미실시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2" y="3483851"/>
            <a:ext cx="1888659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중복체크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미실시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5361" y="4080640"/>
            <a:ext cx="173316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비밀번호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1" y="4628856"/>
            <a:ext cx="177805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 재확인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재확인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미실시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E6DD4-161E-8BD3-D7C7-69E8AABF0182}"/>
              </a:ext>
            </a:extLst>
          </p:cNvPr>
          <p:cNvSpPr txBox="1"/>
          <p:nvPr/>
        </p:nvSpPr>
        <p:spPr>
          <a:xfrm>
            <a:off x="8775361" y="5274218"/>
            <a:ext cx="1489510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이름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8">
            <a:extLst>
              <a:ext uri="{FF2B5EF4-FFF2-40B4-BE49-F238E27FC236}">
                <a16:creationId xmlns:a16="http://schemas.microsoft.com/office/drawing/2014/main" id="{340E5F2C-770D-13BF-ED25-678000EA5EE2}"/>
              </a:ext>
            </a:extLst>
          </p:cNvPr>
          <p:cNvSpPr/>
          <p:nvPr/>
        </p:nvSpPr>
        <p:spPr>
          <a:xfrm>
            <a:off x="2273548" y="2265235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3" name="그림 12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1DC33A8D-E7F4-06F2-7A2C-F2C2ADFC2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99" y="2086523"/>
            <a:ext cx="327807" cy="327807"/>
          </a:xfrm>
          <a:prstGeom prst="rect">
            <a:avLst/>
          </a:prstGeom>
        </p:spPr>
      </p:pic>
      <p:sp>
        <p:nvSpPr>
          <p:cNvPr id="15" name="직사각형 18">
            <a:extLst>
              <a:ext uri="{FF2B5EF4-FFF2-40B4-BE49-F238E27FC236}">
                <a16:creationId xmlns:a16="http://schemas.microsoft.com/office/drawing/2014/main" id="{B5B11811-0723-BB43-FB69-59513529136A}"/>
              </a:ext>
            </a:extLst>
          </p:cNvPr>
          <p:cNvSpPr/>
          <p:nvPr/>
        </p:nvSpPr>
        <p:spPr>
          <a:xfrm>
            <a:off x="2285329" y="2742069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DCAC9A-5EAD-0FEE-0663-59D7E797CB84}"/>
              </a:ext>
            </a:extLst>
          </p:cNvPr>
          <p:cNvSpPr/>
          <p:nvPr/>
        </p:nvSpPr>
        <p:spPr>
          <a:xfrm>
            <a:off x="2285329" y="3248389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6" name="그림 15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D6C7948-B3A0-CD66-A29C-A5D717774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41" y="2622751"/>
            <a:ext cx="324021" cy="324021"/>
          </a:xfrm>
          <a:prstGeom prst="rect">
            <a:avLst/>
          </a:prstGeom>
        </p:spPr>
      </p:pic>
      <p:pic>
        <p:nvPicPr>
          <p:cNvPr id="18" name="그림 17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EDB5D7DE-510E-C2D5-D0B5-1A1659BA0F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55" y="3130847"/>
            <a:ext cx="327808" cy="32780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D4C3CA-DB61-88C9-8F53-DB6466BA392A}"/>
              </a:ext>
            </a:extLst>
          </p:cNvPr>
          <p:cNvSpPr/>
          <p:nvPr/>
        </p:nvSpPr>
        <p:spPr>
          <a:xfrm>
            <a:off x="2285329" y="3754709"/>
            <a:ext cx="2126025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 descr="원, 그래픽, 레드, 로고이(가) 표시된 사진&#10;&#10;자동 생성된 설명">
            <a:extLst>
              <a:ext uri="{FF2B5EF4-FFF2-40B4-BE49-F238E27FC236}">
                <a16:creationId xmlns:a16="http://schemas.microsoft.com/office/drawing/2014/main" id="{3D1F1DE5-F441-3FB8-44F9-C4A65C5490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41" y="3645284"/>
            <a:ext cx="324021" cy="324021"/>
          </a:xfrm>
          <a:prstGeom prst="rect">
            <a:avLst/>
          </a:prstGeom>
        </p:spPr>
      </p:pic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6416251" y="2028440"/>
            <a:ext cx="3711365" cy="512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회원가입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8324671" y="2193016"/>
            <a:ext cx="24160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Membership Registration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651E57F-48B7-8930-24BB-125A6F51164D}"/>
              </a:ext>
            </a:extLst>
          </p:cNvPr>
          <p:cNvSpPr/>
          <p:nvPr/>
        </p:nvSpPr>
        <p:spPr>
          <a:xfrm>
            <a:off x="4002243" y="1767835"/>
            <a:ext cx="345724" cy="348376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59524D-B008-30B7-C1F1-58313BF9D4E5}"/>
              </a:ext>
            </a:extLst>
          </p:cNvPr>
          <p:cNvSpPr/>
          <p:nvPr/>
        </p:nvSpPr>
        <p:spPr>
          <a:xfrm>
            <a:off x="4000832" y="2263840"/>
            <a:ext cx="345724" cy="348376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E4597-255A-E18C-8935-EAC2E01B8BDC}"/>
              </a:ext>
            </a:extLst>
          </p:cNvPr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7C6C65-5B33-F879-A918-D35724DDBC6E}"/>
              </a:ext>
            </a:extLst>
          </p:cNvPr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</p:spTree>
    <p:extLst>
      <p:ext uri="{BB962C8B-B14F-4D97-AF65-F5344CB8AC3E}">
        <p14:creationId xmlns:p14="http://schemas.microsoft.com/office/powerpoint/2010/main" val="371408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16A577F-44F9-66F1-BCE3-93EC1A698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1"/>
          <a:stretch/>
        </p:blipFill>
        <p:spPr>
          <a:xfrm>
            <a:off x="2064384" y="1581068"/>
            <a:ext cx="2544051" cy="4769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720462"/>
            <a:ext cx="4996777" cy="441247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2858487"/>
            <a:ext cx="4292600" cy="27344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  <a:r>
              <a:rPr lang="en-US" altLang="ko-KR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r>
              <a:rPr lang="ko-KR" altLang="en-US" sz="1600" b="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란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생년월일</a:t>
            </a: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입력란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입력란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완료 버튼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 startAt="6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화면 이동 버튼</a:t>
            </a:r>
          </a:p>
        </p:txBody>
      </p:sp>
      <p:cxnSp>
        <p:nvCxnSpPr>
          <p:cNvPr id="48" name="직선 연결선 9"/>
          <p:cNvCxnSpPr/>
          <p:nvPr/>
        </p:nvCxnSpPr>
        <p:spPr>
          <a:xfrm>
            <a:off x="6415023" y="2657207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2" y="2887062"/>
            <a:ext cx="1489510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성별 체크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미체크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2" y="3483851"/>
            <a:ext cx="1911101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생년월일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잘못된 날짜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5361" y="4080640"/>
            <a:ext cx="1600118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신규회원 이메일 입력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공백 입력 시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경고창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1" y="4628856"/>
            <a:ext cx="1800493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입력란 입력 후 클릭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EE6DD4-161E-8BD3-D7C7-69E8AABF0182}"/>
              </a:ext>
            </a:extLst>
          </p:cNvPr>
          <p:cNvSpPr txBox="1"/>
          <p:nvPr/>
        </p:nvSpPr>
        <p:spPr>
          <a:xfrm>
            <a:off x="8775361" y="5274218"/>
            <a:ext cx="20406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회원인 경우 로그인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18">
            <a:extLst>
              <a:ext uri="{FF2B5EF4-FFF2-40B4-BE49-F238E27FC236}">
                <a16:creationId xmlns:a16="http://schemas.microsoft.com/office/drawing/2014/main" id="{8B9888E4-E94D-6AC6-1A8C-E11D0E46C292}"/>
              </a:ext>
            </a:extLst>
          </p:cNvPr>
          <p:cNvSpPr/>
          <p:nvPr/>
        </p:nvSpPr>
        <p:spPr>
          <a:xfrm>
            <a:off x="2273549" y="4551926"/>
            <a:ext cx="2074418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8">
            <a:extLst>
              <a:ext uri="{FF2B5EF4-FFF2-40B4-BE49-F238E27FC236}">
                <a16:creationId xmlns:a16="http://schemas.microsoft.com/office/drawing/2014/main" id="{6459D29F-D71E-0B23-B2B8-4E9BC15569DE}"/>
              </a:ext>
            </a:extLst>
          </p:cNvPr>
          <p:cNvSpPr/>
          <p:nvPr/>
        </p:nvSpPr>
        <p:spPr>
          <a:xfrm>
            <a:off x="2285330" y="5028760"/>
            <a:ext cx="2074418" cy="357296"/>
          </a:xfrm>
          <a:prstGeom prst="rect">
            <a:avLst/>
          </a:prstGeom>
          <a:noFill/>
          <a:ln w="38100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C41C99D2-7B48-06B5-C2DB-53B511E1E94E}"/>
              </a:ext>
            </a:extLst>
          </p:cNvPr>
          <p:cNvSpPr txBox="1"/>
          <p:nvPr/>
        </p:nvSpPr>
        <p:spPr>
          <a:xfrm>
            <a:off x="6416251" y="2028440"/>
            <a:ext cx="3711365" cy="512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회원가입 화면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3C2E6D23-19C9-5863-967A-734267714BBA}"/>
              </a:ext>
            </a:extLst>
          </p:cNvPr>
          <p:cNvSpPr txBox="1"/>
          <p:nvPr/>
        </p:nvSpPr>
        <p:spPr>
          <a:xfrm>
            <a:off x="8324671" y="2193016"/>
            <a:ext cx="24160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Membership Registration Page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11" name="그림 10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4FE3ED74-F040-67DC-DE57-431521A71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19" y="4119927"/>
            <a:ext cx="335545" cy="335545"/>
          </a:xfrm>
          <a:prstGeom prst="rect">
            <a:avLst/>
          </a:prstGeom>
        </p:spPr>
      </p:pic>
      <p:pic>
        <p:nvPicPr>
          <p:cNvPr id="13" name="그림 12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307D2BA5-A69F-5703-8389-12E2E957BE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19" y="4551926"/>
            <a:ext cx="335545" cy="335545"/>
          </a:xfrm>
          <a:prstGeom prst="rect">
            <a:avLst/>
          </a:prstGeom>
        </p:spPr>
      </p:pic>
      <p:pic>
        <p:nvPicPr>
          <p:cNvPr id="16" name="그림 15" descr="원, 그래픽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F8E2A85A-0A2A-E137-8D81-1E1F014092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19" y="5005676"/>
            <a:ext cx="335545" cy="335545"/>
          </a:xfrm>
          <a:prstGeom prst="rect">
            <a:avLst/>
          </a:prstGeom>
        </p:spPr>
      </p:pic>
      <p:pic>
        <p:nvPicPr>
          <p:cNvPr id="19" name="그림 18" descr="원, 그래픽, 다채로움, 레드이(가) 표시된 사진&#10;&#10;자동 생성된 설명">
            <a:extLst>
              <a:ext uri="{FF2B5EF4-FFF2-40B4-BE49-F238E27FC236}">
                <a16:creationId xmlns:a16="http://schemas.microsoft.com/office/drawing/2014/main" id="{5375BFCA-A939-7A6A-B21E-CA8ED79A98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46" y="5424111"/>
            <a:ext cx="335545" cy="335545"/>
          </a:xfrm>
          <a:prstGeom prst="rect">
            <a:avLst/>
          </a:prstGeom>
        </p:spPr>
      </p:pic>
      <p:pic>
        <p:nvPicPr>
          <p:cNvPr id="27" name="그림 26" descr="원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87A3EB41-9F91-CF81-84F4-E95A25C750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46" y="5847640"/>
            <a:ext cx="335545" cy="335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F9311A-252D-52EE-0ADE-C3EA5782C04F}"/>
              </a:ext>
            </a:extLst>
          </p:cNvPr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FE190-0079-AF11-84A1-2031A8765803}"/>
              </a:ext>
            </a:extLst>
          </p:cNvPr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</p:spTree>
    <p:extLst>
      <p:ext uri="{BB962C8B-B14F-4D97-AF65-F5344CB8AC3E}">
        <p14:creationId xmlns:p14="http://schemas.microsoft.com/office/powerpoint/2010/main" val="38113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6"/>
          <p:cNvSpPr/>
          <p:nvPr/>
        </p:nvSpPr>
        <p:spPr>
          <a:xfrm>
            <a:off x="6096000" y="1987724"/>
            <a:ext cx="4996777" cy="395643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6448087" y="3125749"/>
            <a:ext cx="4292600" cy="21435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홈 버튼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간략화 버튼</a:t>
            </a: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메뉴</a:t>
            </a: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endParaRPr lang="ko-KR" altLang="en-US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96000" indent="-296000" algn="just">
              <a:lnSpc>
                <a:spcPct val="120000"/>
              </a:lnSpc>
              <a:buAutoNum type="circleNumDbPlain"/>
              <a:defRPr/>
            </a:pPr>
            <a:r>
              <a:rPr lang="ko-KR" altLang="en-US" sz="1600" b="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 및 로그아웃</a:t>
            </a:r>
            <a:endParaRPr lang="en-US" altLang="ko-KR" sz="1600" b="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9"/>
          <p:cNvCxnSpPr/>
          <p:nvPr/>
        </p:nvCxnSpPr>
        <p:spPr>
          <a:xfrm>
            <a:off x="6415023" y="2924469"/>
            <a:ext cx="4292599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ED979E-C1BC-AC48-C01C-22A65B4131D7}"/>
              </a:ext>
            </a:extLst>
          </p:cNvPr>
          <p:cNvSpPr txBox="1"/>
          <p:nvPr/>
        </p:nvSpPr>
        <p:spPr>
          <a:xfrm>
            <a:off x="8775362" y="3154324"/>
            <a:ext cx="170213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집 모양 아이콘 클릭 시 메인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EC506-2415-D100-B47D-90F8A4C20C8D}"/>
              </a:ext>
            </a:extLst>
          </p:cNvPr>
          <p:cNvSpPr txBox="1"/>
          <p:nvPr/>
        </p:nvSpPr>
        <p:spPr>
          <a:xfrm>
            <a:off x="8775361" y="3751113"/>
            <a:ext cx="19322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아이콘 클릭 시 좌측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메뉴바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간략화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E36B-6B56-1C52-89E2-0117FFD55AC1}"/>
              </a:ext>
            </a:extLst>
          </p:cNvPr>
          <p:cNvSpPr txBox="1"/>
          <p:nvPr/>
        </p:nvSpPr>
        <p:spPr>
          <a:xfrm>
            <a:off x="8775360" y="4347902"/>
            <a:ext cx="19322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메뉴 클릭 시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페이지로 이동 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3E288-8932-0FFE-6902-3F052CB2BF38}"/>
              </a:ext>
            </a:extLst>
          </p:cNvPr>
          <p:cNvSpPr txBox="1"/>
          <p:nvPr/>
        </p:nvSpPr>
        <p:spPr>
          <a:xfrm>
            <a:off x="8775362" y="4896118"/>
            <a:ext cx="186406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닉네임 및 환영문구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로그아웃 아이콘 클릭 시 로그인 화면으로 이동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C41C99D2-7B48-06B5-C2DB-53B511E1E94E}"/>
              </a:ext>
            </a:extLst>
          </p:cNvPr>
          <p:cNvSpPr txBox="1"/>
          <p:nvPr/>
        </p:nvSpPr>
        <p:spPr>
          <a:xfrm>
            <a:off x="6416251" y="2295702"/>
            <a:ext cx="3711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 메뉴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3C2E6D23-19C9-5863-967A-734267714BBA}"/>
              </a:ext>
            </a:extLst>
          </p:cNvPr>
          <p:cNvSpPr txBox="1"/>
          <p:nvPr/>
        </p:nvSpPr>
        <p:spPr>
          <a:xfrm>
            <a:off x="7867471" y="2460278"/>
            <a:ext cx="24160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Main Menu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D92B7AA-2147-FAB1-5572-93329E142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87913" b="3746"/>
          <a:stretch/>
        </p:blipFill>
        <p:spPr>
          <a:xfrm>
            <a:off x="2363972" y="1444826"/>
            <a:ext cx="1277792" cy="5130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A8BA9B8-7AA4-79C6-02C6-CBE56FFA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9972" r="84894" b="85073"/>
          <a:stretch/>
        </p:blipFill>
        <p:spPr>
          <a:xfrm>
            <a:off x="3641764" y="1444826"/>
            <a:ext cx="336160" cy="339787"/>
          </a:xfrm>
          <a:prstGeom prst="rect">
            <a:avLst/>
          </a:prstGeom>
        </p:spPr>
      </p:pic>
      <p:sp>
        <p:nvSpPr>
          <p:cNvPr id="27" name="직사각형 18">
            <a:extLst>
              <a:ext uri="{FF2B5EF4-FFF2-40B4-BE49-F238E27FC236}">
                <a16:creationId xmlns:a16="http://schemas.microsoft.com/office/drawing/2014/main" id="{F9396E49-76A7-A614-6417-77ADC3A8AE6C}"/>
              </a:ext>
            </a:extLst>
          </p:cNvPr>
          <p:cNvSpPr/>
          <p:nvPr/>
        </p:nvSpPr>
        <p:spPr>
          <a:xfrm>
            <a:off x="2368751" y="1453557"/>
            <a:ext cx="799366" cy="322939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직사각형 18">
            <a:extLst>
              <a:ext uri="{FF2B5EF4-FFF2-40B4-BE49-F238E27FC236}">
                <a16:creationId xmlns:a16="http://schemas.microsoft.com/office/drawing/2014/main" id="{4DCCF047-3476-1D3F-6A98-4CEBEFC4C024}"/>
              </a:ext>
            </a:extLst>
          </p:cNvPr>
          <p:cNvSpPr/>
          <p:nvPr/>
        </p:nvSpPr>
        <p:spPr>
          <a:xfrm>
            <a:off x="2363972" y="1878876"/>
            <a:ext cx="1277792" cy="1048256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19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AFDE766B-43C1-84DC-6D39-234883ACF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75" y="1259941"/>
            <a:ext cx="331670" cy="331670"/>
          </a:xfrm>
          <a:prstGeom prst="rect">
            <a:avLst/>
          </a:prstGeom>
        </p:spPr>
      </p:pic>
      <p:sp>
        <p:nvSpPr>
          <p:cNvPr id="37" name="직사각형 18">
            <a:extLst>
              <a:ext uri="{FF2B5EF4-FFF2-40B4-BE49-F238E27FC236}">
                <a16:creationId xmlns:a16="http://schemas.microsoft.com/office/drawing/2014/main" id="{162A11AE-DCD7-ECBE-1A9E-496EC9F0183D}"/>
              </a:ext>
            </a:extLst>
          </p:cNvPr>
          <p:cNvSpPr/>
          <p:nvPr/>
        </p:nvSpPr>
        <p:spPr>
          <a:xfrm>
            <a:off x="3628429" y="1453557"/>
            <a:ext cx="374697" cy="322940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3" name="그림 32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C059C65E-2271-F90C-A82B-5B7C19252B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75" y="1758683"/>
            <a:ext cx="331670" cy="331670"/>
          </a:xfrm>
          <a:prstGeom prst="rect">
            <a:avLst/>
          </a:prstGeom>
        </p:spPr>
      </p:pic>
      <p:pic>
        <p:nvPicPr>
          <p:cNvPr id="28" name="그림 27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235572E1-3C7F-CD4E-1B0B-AE4C7EDF47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31" y="1262769"/>
            <a:ext cx="335545" cy="335545"/>
          </a:xfrm>
          <a:prstGeom prst="rect">
            <a:avLst/>
          </a:prstGeom>
        </p:spPr>
      </p:pic>
      <p:sp>
        <p:nvSpPr>
          <p:cNvPr id="38" name="직사각형 18">
            <a:extLst>
              <a:ext uri="{FF2B5EF4-FFF2-40B4-BE49-F238E27FC236}">
                <a16:creationId xmlns:a16="http://schemas.microsoft.com/office/drawing/2014/main" id="{660A83D3-5F00-9A2E-ABA8-3C21A5CE6C16}"/>
              </a:ext>
            </a:extLst>
          </p:cNvPr>
          <p:cNvSpPr/>
          <p:nvPr/>
        </p:nvSpPr>
        <p:spPr>
          <a:xfrm>
            <a:off x="2363972" y="6236218"/>
            <a:ext cx="1277792" cy="348298"/>
          </a:xfrm>
          <a:prstGeom prst="rect">
            <a:avLst/>
          </a:prstGeom>
          <a:noFill/>
          <a:ln w="28575">
            <a:solidFill>
              <a:srgbClr val="FFE7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5" name="그림 34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ACF3D2A0-1D69-5412-10D2-1D9825BBD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75" y="6033812"/>
            <a:ext cx="335546" cy="335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F2AF6-23C6-F7CB-C8E3-BB7B445ED47A}"/>
              </a:ext>
            </a:extLst>
          </p:cNvPr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39CD7-FC75-6D84-3373-C3FF394CAB38}"/>
              </a:ext>
            </a:extLst>
          </p:cNvPr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</p:spTree>
    <p:extLst>
      <p:ext uri="{BB962C8B-B14F-4D97-AF65-F5344CB8AC3E}">
        <p14:creationId xmlns:p14="http://schemas.microsoft.com/office/powerpoint/2010/main" val="151382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610" y="296539"/>
            <a:ext cx="544830" cy="3873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AA862FC-E258-3B46-3BD9-47D354CE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87895" b="54803"/>
          <a:stretch/>
        </p:blipFill>
        <p:spPr>
          <a:xfrm>
            <a:off x="2045618" y="1570369"/>
            <a:ext cx="1475862" cy="2415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1F4AFB7-1587-B77B-4052-A697953804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87895" b="63466"/>
          <a:stretch/>
        </p:blipFill>
        <p:spPr>
          <a:xfrm>
            <a:off x="2045618" y="4419908"/>
            <a:ext cx="1475862" cy="1821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직사각형 18">
            <a:extLst>
              <a:ext uri="{FF2B5EF4-FFF2-40B4-BE49-F238E27FC236}">
                <a16:creationId xmlns:a16="http://schemas.microsoft.com/office/drawing/2014/main" id="{F9A7C835-6AC7-D597-E7D0-AB27301F33B8}"/>
              </a:ext>
            </a:extLst>
          </p:cNvPr>
          <p:cNvSpPr/>
          <p:nvPr/>
        </p:nvSpPr>
        <p:spPr>
          <a:xfrm>
            <a:off x="2044346" y="2107653"/>
            <a:ext cx="1475862" cy="865353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0" name="직사각형 18">
            <a:extLst>
              <a:ext uri="{FF2B5EF4-FFF2-40B4-BE49-F238E27FC236}">
                <a16:creationId xmlns:a16="http://schemas.microsoft.com/office/drawing/2014/main" id="{7E73772E-67A4-11E1-B003-305C62635A71}"/>
              </a:ext>
            </a:extLst>
          </p:cNvPr>
          <p:cNvSpPr/>
          <p:nvPr/>
        </p:nvSpPr>
        <p:spPr>
          <a:xfrm>
            <a:off x="2044346" y="5227173"/>
            <a:ext cx="1475862" cy="297548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6CD9376-14C6-4A26-487D-74E648C9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79" y="2326331"/>
            <a:ext cx="1662059" cy="28041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18">
            <a:extLst>
              <a:ext uri="{FF2B5EF4-FFF2-40B4-BE49-F238E27FC236}">
                <a16:creationId xmlns:a16="http://schemas.microsoft.com/office/drawing/2014/main" id="{2FD60052-7EEE-A34B-91CF-4C805F8F000A}"/>
              </a:ext>
            </a:extLst>
          </p:cNvPr>
          <p:cNvSpPr/>
          <p:nvPr/>
        </p:nvSpPr>
        <p:spPr>
          <a:xfrm>
            <a:off x="4608744" y="3011106"/>
            <a:ext cx="1063256" cy="1185152"/>
          </a:xfrm>
          <a:prstGeom prst="rect">
            <a:avLst/>
          </a:prstGeom>
          <a:noFill/>
          <a:ln w="28575">
            <a:solidFill>
              <a:srgbClr val="FFE7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" name="그림 9" descr="로고, 그래픽, 원, 상징이(가) 표시된 사진&#10;&#10;자동 생성된 설명">
            <a:extLst>
              <a:ext uri="{FF2B5EF4-FFF2-40B4-BE49-F238E27FC236}">
                <a16:creationId xmlns:a16="http://schemas.microsoft.com/office/drawing/2014/main" id="{A1A9CD05-4C03-5AD8-D65D-4B0FF279C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84" y="1932346"/>
            <a:ext cx="331670" cy="331670"/>
          </a:xfrm>
          <a:prstGeom prst="rect">
            <a:avLst/>
          </a:prstGeom>
        </p:spPr>
      </p:pic>
      <p:pic>
        <p:nvPicPr>
          <p:cNvPr id="12" name="그림 11" descr="그래픽, 레드, 원, 상징이(가) 표시된 사진&#10;&#10;자동 생성된 설명">
            <a:extLst>
              <a:ext uri="{FF2B5EF4-FFF2-40B4-BE49-F238E27FC236}">
                <a16:creationId xmlns:a16="http://schemas.microsoft.com/office/drawing/2014/main" id="{0AF33E65-A28B-B1EC-AEBA-723874882D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45" y="2845271"/>
            <a:ext cx="331670" cy="331670"/>
          </a:xfrm>
          <a:prstGeom prst="rect">
            <a:avLst/>
          </a:prstGeom>
        </p:spPr>
      </p:pic>
      <p:pic>
        <p:nvPicPr>
          <p:cNvPr id="14" name="그림 13" descr="그래픽, 로고, 원, 상징이(가) 표시된 사진&#10;&#10;자동 생성된 설명">
            <a:extLst>
              <a:ext uri="{FF2B5EF4-FFF2-40B4-BE49-F238E27FC236}">
                <a16:creationId xmlns:a16="http://schemas.microsoft.com/office/drawing/2014/main" id="{6BCC7EE9-DF81-658E-7215-F2A4E2454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47" y="5059400"/>
            <a:ext cx="335545" cy="335545"/>
          </a:xfrm>
          <a:prstGeom prst="rect">
            <a:avLst/>
          </a:prstGeom>
        </p:spPr>
      </p:pic>
      <p:cxnSp>
        <p:nvCxnSpPr>
          <p:cNvPr id="15" name="직선 연결선 9">
            <a:extLst>
              <a:ext uri="{FF2B5EF4-FFF2-40B4-BE49-F238E27FC236}">
                <a16:creationId xmlns:a16="http://schemas.microsoft.com/office/drawing/2014/main" id="{DD1C6DB8-A723-F57C-1FF2-D2FB0F27C8B4}"/>
              </a:ext>
            </a:extLst>
          </p:cNvPr>
          <p:cNvCxnSpPr>
            <a:cxnSpLocks/>
          </p:cNvCxnSpPr>
          <p:nvPr/>
        </p:nvCxnSpPr>
        <p:spPr>
          <a:xfrm>
            <a:off x="7521201" y="39159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17" name="TextBox 8">
            <a:extLst>
              <a:ext uri="{FF2B5EF4-FFF2-40B4-BE49-F238E27FC236}">
                <a16:creationId xmlns:a16="http://schemas.microsoft.com/office/drawing/2014/main" id="{CF979203-6D96-5554-7ABB-8DFE179C9E97}"/>
              </a:ext>
            </a:extLst>
          </p:cNvPr>
          <p:cNvSpPr txBox="1"/>
          <p:nvPr/>
        </p:nvSpPr>
        <p:spPr>
          <a:xfrm>
            <a:off x="7502150" y="300864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 메뉴에서 커서 이동 시 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8974C914-68E8-3D19-4A48-2656BF4E7BC0}"/>
              </a:ext>
            </a:extLst>
          </p:cNvPr>
          <p:cNvSpPr txBox="1"/>
          <p:nvPr/>
        </p:nvSpPr>
        <p:spPr>
          <a:xfrm>
            <a:off x="7502150" y="3531868"/>
            <a:ext cx="32991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When moving the cursor in the main menu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0108B8A1-7D2D-7CDA-EAA7-6E2738EB758F}"/>
              </a:ext>
            </a:extLst>
          </p:cNvPr>
          <p:cNvSpPr txBox="1"/>
          <p:nvPr/>
        </p:nvSpPr>
        <p:spPr>
          <a:xfrm>
            <a:off x="7580662" y="3990908"/>
            <a:ext cx="4163663" cy="214353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하위 메뉴가 존재하는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투자정보 메뉴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클릭할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하위 메뉴 등장 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전체게시판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메뉴에 마우스 커서 이동 시 진한 색상으로 변경되어 가시성 높임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간략화 버튼 클릭 시 메뉴의 아이콘만 남게    되며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아이콘에 마우스 커서 이동 시 우측에   하위 메뉴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7C9B0-92BB-169F-080C-BE306BE9F4D5}"/>
              </a:ext>
            </a:extLst>
          </p:cNvPr>
          <p:cNvSpPr txBox="1"/>
          <p:nvPr/>
        </p:nvSpPr>
        <p:spPr>
          <a:xfrm>
            <a:off x="1754332" y="256843"/>
            <a:ext cx="30267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회원가입 </a:t>
            </a:r>
            <a:r>
              <a:rPr lang="en-US" altLang="ko-KR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400" spc="-150" dirty="0">
                <a:solidFill>
                  <a:srgbClr val="3A3838">
                    <a:lumMod val="75000"/>
                  </a:srgbClr>
                </a:solidFill>
                <a:latin typeface="나눔스퀘어 ExtraBold"/>
                <a:ea typeface="나눔스퀘어 ExtraBold"/>
              </a:rPr>
              <a:t>메뉴</a:t>
            </a:r>
            <a:endParaRPr kumimoji="0" lang="ko-KR" altLang="en-US" sz="2400" b="0" i="0" u="none" strike="noStrike" kern="1200" cap="none" spc="-150" normalizeH="0" baseline="0" dirty="0">
              <a:solidFill>
                <a:srgbClr val="3A3838">
                  <a:lumMod val="75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10398-6F04-6B46-A944-AF260C070441}"/>
              </a:ext>
            </a:extLst>
          </p:cNvPr>
          <p:cNvSpPr txBox="1"/>
          <p:nvPr/>
        </p:nvSpPr>
        <p:spPr>
          <a:xfrm>
            <a:off x="1750341" y="692286"/>
            <a:ext cx="31069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Login / Membership Registration / Main Menu</a:t>
            </a:r>
          </a:p>
        </p:txBody>
      </p:sp>
    </p:spTree>
    <p:extLst>
      <p:ext uri="{BB962C8B-B14F-4D97-AF65-F5344CB8AC3E}">
        <p14:creationId xmlns:p14="http://schemas.microsoft.com/office/powerpoint/2010/main" val="12534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F4933-C7B9-2FC0-1478-65449479AE19}"/>
              </a:ext>
            </a:extLst>
          </p:cNvPr>
          <p:cNvSpPr txBox="1"/>
          <p:nvPr/>
        </p:nvSpPr>
        <p:spPr>
          <a:xfrm>
            <a:off x="387352" y="3052672"/>
            <a:ext cx="94329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3-2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 화면</a:t>
            </a:r>
            <a:endParaRPr kumimoji="0" lang="en-US" altLang="ko-KR" sz="6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6E81-F5EB-0E5D-29CA-FBE74C51F1B5}"/>
              </a:ext>
            </a:extLst>
          </p:cNvPr>
          <p:cNvSpPr txBox="1"/>
          <p:nvPr/>
        </p:nvSpPr>
        <p:spPr>
          <a:xfrm>
            <a:off x="387352" y="5403858"/>
            <a:ext cx="1357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Main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Page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1B9A76-A595-8DAD-BCB2-204B9054A65F}"/>
              </a:ext>
            </a:extLst>
          </p:cNvPr>
          <p:cNvCxnSpPr>
            <a:cxnSpLocks/>
          </p:cNvCxnSpPr>
          <p:nvPr/>
        </p:nvCxnSpPr>
        <p:spPr>
          <a:xfrm>
            <a:off x="2" y="6031496"/>
            <a:ext cx="9017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B9F75A-BD2F-4E79-3974-9A31B9803CEA}"/>
              </a:ext>
            </a:extLst>
          </p:cNvPr>
          <p:cNvSpPr txBox="1"/>
          <p:nvPr/>
        </p:nvSpPr>
        <p:spPr>
          <a:xfrm>
            <a:off x="6554725" y="6170036"/>
            <a:ext cx="24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Part 3 </a:t>
            </a:r>
            <a:r>
              <a:rPr kumimoji="0" lang="ko-KR" altLang="en-US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화면 </a:t>
            </a:r>
            <a:r>
              <a:rPr kumimoji="0" lang="en-US" altLang="ko-KR" sz="18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rPr>
              <a:t>UI</a:t>
            </a:r>
            <a:endParaRPr kumimoji="0" lang="ko-KR" altLang="en-US" sz="18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E6D4D69-189A-2800-DA5F-4B88A62C2C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0" y="1967601"/>
            <a:ext cx="7653074" cy="391820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8FAE98-547E-E879-3171-F04F9D4CA5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74" y="2060105"/>
            <a:ext cx="4226430" cy="37331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B7C0F7-F36C-A0D1-A44F-E12B9A736DAB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E70D2-0650-4B72-C64E-DFFACB534885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C1A78-F1F6-FBC2-7FDF-27F801D3FE55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7F614A-707E-00BD-31CD-52122FAE4BF4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8" name="그림 1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91F2F93-3327-4120-FB98-999F13F44F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9" y="1995967"/>
            <a:ext cx="7653074" cy="3939951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8F4AEF1-85A0-16BE-05C2-5B9323A84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58" y="2600767"/>
            <a:ext cx="4226430" cy="27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28491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0" y="1941848"/>
            <a:ext cx="43711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-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KOSPI / KOSDAQ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2465068"/>
            <a:ext cx="25371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Main KOSPI / KOSDAQ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2924108"/>
            <a:ext cx="4163663" cy="362086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 진입 시 전면에 등장하는 메인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주식에 관심이 많을 것으로 예측되는 예상 이용자의 입장에서 가장 중요한 정보를 담고 있는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KOSPI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지수와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KOSDAQ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지수의 구별을 위해 각각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분홍색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보라색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사용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분홍색 컬러바에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KOSPI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지수 정보 담은 그래프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KOSDAQ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지수 담은 그래프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그래프 내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및 상세 지수 확인 가능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304FEA6D-0379-1B6E-D8E1-2D87513E7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" t="7681" r="5765" b="23715"/>
          <a:stretch/>
        </p:blipFill>
        <p:spPr>
          <a:xfrm>
            <a:off x="1663901" y="3882860"/>
            <a:ext cx="4589837" cy="277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F94F593A-DBDD-8047-AD98-31AF3F962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6828" r="3941" b="13497"/>
          <a:stretch/>
        </p:blipFill>
        <p:spPr>
          <a:xfrm>
            <a:off x="1663902" y="1105735"/>
            <a:ext cx="4589836" cy="2777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7088686-8FAA-9AE7-D511-B6AC41D2092A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54979-1729-53EA-E9B8-27C0C983D80D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4B127-A83E-EAFA-7E54-D031728F27E2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3C20A-D483-B877-2716-E7A2513437C6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3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12022" y="1073885"/>
            <a:ext cx="103799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9"/>
          <p:cNvCxnSpPr>
            <a:cxnSpLocks/>
          </p:cNvCxnSpPr>
          <p:nvPr/>
        </p:nvCxnSpPr>
        <p:spPr>
          <a:xfrm>
            <a:off x="7521201" y="4030275"/>
            <a:ext cx="4660193" cy="0"/>
          </a:xfrm>
          <a:prstGeom prst="line">
            <a:avLst/>
          </a:prstGeom>
          <a:noFill/>
          <a:ln w="6350" cap="flat" cmpd="sng" algn="ctr">
            <a:solidFill>
              <a:srgbClr val="3A3838">
                <a:lumMod val="65000"/>
                <a:lumOff val="35000"/>
              </a:srgbClr>
            </a:solidFill>
            <a:prstDash val="solid"/>
            <a:miter/>
          </a:ln>
          <a:effectLst/>
        </p:spPr>
      </p:cxnSp>
      <p:sp>
        <p:nvSpPr>
          <p:cNvPr id="29" name="TextBox 8">
            <a:extLst>
              <a:ext uri="{FF2B5EF4-FFF2-40B4-BE49-F238E27FC236}">
                <a16:creationId xmlns:a16="http://schemas.microsoft.com/office/drawing/2014/main" id="{5EA98470-DB3C-C47D-26A1-E390D55110CD}"/>
              </a:ext>
            </a:extLst>
          </p:cNvPr>
          <p:cNvSpPr txBox="1"/>
          <p:nvPr/>
        </p:nvSpPr>
        <p:spPr>
          <a:xfrm>
            <a:off x="7502151" y="2692061"/>
            <a:ext cx="43711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메인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상승률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800" b="0" spc="-300" dirty="0" err="1">
                <a:solidFill>
                  <a:srgbClr val="5D5B5B"/>
                </a:solidFill>
                <a:latin typeface="나눔스퀘어 ExtraBold"/>
                <a:ea typeface="나눔스퀘어 ExtraBold"/>
              </a:rPr>
              <a:t>하락률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/ </a:t>
            </a:r>
            <a:r>
              <a:rPr lang="ko-KR" altLang="en-US" sz="2800" b="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거래량</a:t>
            </a:r>
            <a:r>
              <a:rPr lang="en-US" altLang="ko-KR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800" spc="-300" dirty="0">
                <a:solidFill>
                  <a:srgbClr val="5D5B5B"/>
                </a:solidFill>
                <a:latin typeface="나눔스퀘어 ExtraBold"/>
                <a:ea typeface="나눔스퀘어 ExtraBold"/>
              </a:rPr>
              <a:t>차트</a:t>
            </a:r>
            <a:endParaRPr lang="en-US" altLang="ko-KR" sz="2800" b="0" spc="-300" dirty="0">
              <a:solidFill>
                <a:srgbClr val="5D5B5B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41">
            <a:extLst>
              <a:ext uri="{FF2B5EF4-FFF2-40B4-BE49-F238E27FC236}">
                <a16:creationId xmlns:a16="http://schemas.microsoft.com/office/drawing/2014/main" id="{0427731B-A803-E3A5-C613-38FA5156E7B4}"/>
              </a:ext>
            </a:extLst>
          </p:cNvPr>
          <p:cNvSpPr txBox="1"/>
          <p:nvPr/>
        </p:nvSpPr>
        <p:spPr>
          <a:xfrm>
            <a:off x="7502151" y="3646168"/>
            <a:ext cx="32229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Rise rate / Fall rate / Trading volume Chart</a:t>
            </a:r>
            <a:r>
              <a:rPr lang="ko-KR" altLang="en-US" sz="15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 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314118D-5335-2029-ABE6-C24A238DB690}"/>
              </a:ext>
            </a:extLst>
          </p:cNvPr>
          <p:cNvSpPr txBox="1"/>
          <p:nvPr/>
        </p:nvSpPr>
        <p:spPr>
          <a:xfrm>
            <a:off x="7580662" y="4105208"/>
            <a:ext cx="4163663" cy="243900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 진입 시 전면에 등장하는 메인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 시점 가장 많이 상승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하락한 종목과 가장 활발히 거래된 주식을 순위 매겨 이용자에게 제공하는 차트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20000"/>
              </a:lnSpc>
              <a:defRPr/>
            </a:pP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보라색 컬러바에 마우스 커서 이동 시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상승률 차트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하락률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차트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거래량 차트 등장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상승률 차트와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하락률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차트의 구분을 위해 상승률  지수는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’, </a:t>
            </a:r>
            <a:r>
              <a:rPr lang="ko-KR" altLang="en-US" sz="1600" spc="-150" dirty="0" err="1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하락률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지수는 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파란색</a:t>
            </a:r>
            <a:r>
              <a:rPr lang="en-US" altLang="ko-KR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600" spc="-150" dirty="0">
                <a:solidFill>
                  <a:srgbClr val="5D5B5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구분</a:t>
            </a:r>
            <a:endParaRPr lang="en-US" altLang="ko-KR" sz="1600" spc="-150" dirty="0">
              <a:solidFill>
                <a:srgbClr val="5D5B5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76EB53-4C8A-C274-9DBC-878B1347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0" y="1208059"/>
            <a:ext cx="3403732" cy="2571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C40B192-8DE5-3CB3-7AFB-0792242D3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52" y="1208059"/>
            <a:ext cx="3433988" cy="2571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8C840C-62B6-F096-2BA0-6EDE8B0B8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86" y="3913940"/>
            <a:ext cx="3418860" cy="2579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A7674A-5112-0983-F707-9291D5576055}"/>
              </a:ext>
            </a:extLst>
          </p:cNvPr>
          <p:cNvSpPr/>
          <p:nvPr/>
        </p:nvSpPr>
        <p:spPr>
          <a:xfrm>
            <a:off x="399062" y="256843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D3A3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EA220-3368-10FE-EE2C-4396875CCF1C}"/>
              </a:ext>
            </a:extLst>
          </p:cNvPr>
          <p:cNvSpPr txBox="1"/>
          <p:nvPr/>
        </p:nvSpPr>
        <p:spPr>
          <a:xfrm>
            <a:off x="1754332" y="256843"/>
            <a:ext cx="12875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-150" normalizeH="0" baseline="0" dirty="0">
                <a:solidFill>
                  <a:srgbClr val="3A3838">
                    <a:lumMod val="75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메인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E6F25-C1C8-C884-E267-BC03032B3D57}"/>
              </a:ext>
            </a:extLst>
          </p:cNvPr>
          <p:cNvSpPr txBox="1"/>
          <p:nvPr/>
        </p:nvSpPr>
        <p:spPr>
          <a:xfrm>
            <a:off x="687751" y="296539"/>
            <a:ext cx="5485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-150" normalizeH="0" baseline="0" dirty="0">
                <a:solidFill>
                  <a:srgbClr val="FFFFFF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3-2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22D4A-C839-B27F-1E2C-FDA3251E0B15}"/>
              </a:ext>
            </a:extLst>
          </p:cNvPr>
          <p:cNvSpPr txBox="1"/>
          <p:nvPr/>
        </p:nvSpPr>
        <p:spPr>
          <a:xfrm>
            <a:off x="1750341" y="692286"/>
            <a:ext cx="84670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/>
                <a:ea typeface="나눔스퀘어"/>
              </a:rPr>
              <a:t>Main Page</a:t>
            </a:r>
            <a:endParaRPr kumimoji="0" lang="en-US" altLang="ko-KR" sz="1100" b="0" i="0" u="none" strike="noStrike" kern="1200" cap="none" spc="0" normalizeH="0" baseline="0" dirty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85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15475</ep:Words>
  <ep:PresentationFormat>와이드스크린</ep:PresentationFormat>
  <ep:Paragraphs>3268</ep:Paragraphs>
  <ep:Slides>147</ep:Slides>
  <ep:Notes>30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147</vt:i4>
      </vt:variant>
    </vt:vector>
  </ep:HeadingPairs>
  <ep:TitlesOfParts>
    <vt:vector size="150" baseType="lpstr"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2017-05-30T08:07:56.000</dcterms:created>
  <dc:creator>윤상림</dc:creator>
  <cp:lastModifiedBy>USER</cp:lastModifiedBy>
  <dcterms:modified xsi:type="dcterms:W3CDTF">2024-01-17T12:01:26.550</dcterms:modified>
  <cp:revision>168</cp:revision>
  <dc:title>PowerPoint 프레젠테이션</dc:title>
  <cp:version>1000.0000.01</cp:version>
</cp:coreProperties>
</file>